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7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23.xml" ContentType="application/vnd.openxmlformats-officedocument.presentationml.slide+xml"/>
  <Override PartName="/ppt/slides/slide35.xml" ContentType="application/vnd.openxmlformats-officedocument.presentationml.slide+xml"/>
  <Override PartName="/ppt/slides/slide24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36.xml" ContentType="application/vnd.openxmlformats-officedocument.presentationml.slide+xml"/>
  <Override PartName="/ppt/slides/slide25.xml" ContentType="application/vnd.openxmlformats-officedocument.presentationml.slide+xml"/>
  <Override PartName="/ppt/slides/slide37.xml" ContentType="application/vnd.openxmlformats-officedocument.presentationml.slide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35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37.xml.rels" ContentType="application/vnd.openxmlformats-package.relationships+xml"/>
  <Override PartName="/ppt/slides/_rels/slide2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12.xml.rels" ContentType="application/vnd.openxmlformats-package.relationships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47.png" ContentType="image/png"/>
  <Override PartName="/ppt/media/image10.png" ContentType="image/png"/>
  <Override PartName="/ppt/media/image1.png" ContentType="image/png"/>
  <Override PartName="/ppt/media/image38.png" ContentType="image/png"/>
  <Override PartName="/ppt/media/image6.png" ContentType="image/png"/>
  <Override PartName="/ppt/media/image15.png" ContentType="image/png"/>
  <Override PartName="/ppt/media/image36.jpeg" ContentType="image/jpeg"/>
  <Override PartName="/ppt/media/image37.png" ContentType="image/png"/>
  <Override PartName="/ppt/media/image5.png" ContentType="image/png"/>
  <Override PartName="/ppt/media/image14.png" ContentType="image/png"/>
  <Override PartName="/ppt/media/image20.png" ContentType="image/png"/>
  <Override PartName="/ppt/media/image57.png" ContentType="image/png"/>
  <Override PartName="/ppt/media/image19.png" ContentType="image/png"/>
  <Override PartName="/ppt/media/image61.png" ContentType="image/png"/>
  <Override PartName="/ppt/media/image58.png" ContentType="image/png"/>
  <Override PartName="/ppt/media/image26.png" ContentType="image/png"/>
  <Override PartName="/ppt/media/image24.png" ContentType="image/png"/>
  <Override PartName="/ppt/media/image25.png" ContentType="image/png"/>
  <Override PartName="/ppt/media/image29.png" ContentType="image/png"/>
  <Override PartName="/ppt/media/image28.png" ContentType="image/png"/>
  <Override PartName="/ppt/media/image50.png" ContentType="image/png"/>
  <Override PartName="/ppt/media/image21.png" ContentType="image/png"/>
  <Override PartName="/ppt/media/image27.jpeg" ContentType="image/jpeg"/>
  <Override PartName="/ppt/media/image62.tif" ContentType="image/tiff"/>
  <Override PartName="/ppt/media/image60.png" ContentType="image/png"/>
  <Override PartName="/ppt/media/image23.png" ContentType="image/png"/>
  <Override PartName="/ppt/media/image22.png" ContentType="image/png"/>
  <Override PartName="/ppt/media/image59.png" ContentType="image/png"/>
  <Override PartName="/ppt/media/image16.png" ContentType="image/png"/>
  <Override PartName="/ppt/media/image7.png" ContentType="image/png"/>
  <Override PartName="/ppt/media/image39.png" ContentType="image/png"/>
  <Override PartName="/ppt/media/image11.png" ContentType="image/png"/>
  <Override PartName="/ppt/media/image48.png" ContentType="image/png"/>
  <Override PartName="/ppt/media/image17.png" ContentType="image/png"/>
  <Override PartName="/ppt/media/image8.png" ContentType="image/png"/>
  <Override PartName="/ppt/media/image35.png" ContentType="image/png"/>
  <Override PartName="/ppt/media/image3.png" ContentType="image/png"/>
  <Override PartName="/ppt/media/image12.png" ContentType="image/png"/>
  <Override PartName="/ppt/media/image49.png" ContentType="image/png"/>
  <Override PartName="/ppt/media/image18.png" ContentType="image/png"/>
  <Override PartName="/ppt/media/image9.png" ContentType="image/png"/>
  <Override PartName="/ppt/media/image4.png" ContentType="image/png"/>
  <Override PartName="/ppt/media/image13.png" ContentType="image/png"/>
  <Override PartName="/ppt/media/image30.png" ContentType="image/png"/>
  <Override PartName="/ppt/media/image2.jpeg" ContentType="image/jpeg"/>
  <Override PartName="/ppt/media/image31.png" ContentType="image/png"/>
  <Override PartName="/ppt/media/image32.png" ContentType="image/png"/>
  <Override PartName="/ppt/media/image34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33.jpeg" ContentType="image/jpeg"/>
  <Override PartName="/ppt/media/image45.png" ContentType="image/png"/>
  <Override PartName="/ppt/media/image46.png" ContentType="image/png"/>
  <Override PartName="/ppt/media/image51.png" ContentType="image/png"/>
  <Override PartName="/ppt/media/image52.png" ContentType="image/png"/>
  <Override PartName="/ppt/media/image5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</p:sldIdLst>
  <p:sldSz cx="24384000" cy="13716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49" Type="http://schemas.openxmlformats.org/officeDocument/2006/relationships/slide" Target="slides/slide34.xml"/><Relationship Id="rId50" Type="http://schemas.openxmlformats.org/officeDocument/2006/relationships/slide" Target="slides/slide35.xml"/><Relationship Id="rId51" Type="http://schemas.openxmlformats.org/officeDocument/2006/relationships/slide" Target="slides/slide36.xml"/><Relationship Id="rId52" Type="http://schemas.openxmlformats.org/officeDocument/2006/relationships/slide" Target="slides/slide37.xml"/><Relationship Id="rId53" Type="http://schemas.openxmlformats.org/officeDocument/2006/relationships/slide" Target="slides/slide38.xml"/><Relationship Id="rId54" Type="http://schemas.openxmlformats.org/officeDocument/2006/relationships/slide" Target="slides/slide39.xml"/><Relationship Id="rId5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08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21943080" cy="79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606900B-14E1-4A89-AD48-DBE6C49EDAC2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08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21943080" cy="79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5A496C99-BFC6-4CE4-AC1B-295D3942CC9B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3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08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21943080" cy="79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9549A71-43EC-4B51-B174-2F5C25F33E93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08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080" cy="79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3DA5CD6-56C8-478F-833B-48675922F6AB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8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08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21943080" cy="79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CC082E7B-4AFE-4C81-B8BE-70CB2A7E0D68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5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08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21943080" cy="79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5668722-2145-48DB-9862-73B7E9D889AB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2B046B-EB5A-4473-AF4F-CE56ADFCDE65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08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21943080" cy="79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693411C-273A-4A91-913D-2CE677DC25B7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08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21943080" cy="79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1143B95-6ACB-4140-ADC6-871AE151432F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08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080" cy="79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3C790B8-80F1-473A-87FA-5DD23604EC9D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08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21943080" cy="79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44E4DE0-17A9-4E66-8019-1CB9A0D1CC22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08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21943080" cy="79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9B29F73-1786-4212-B284-DD368262FED2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08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21943080" cy="79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F280E06-D3D5-496B-8A8B-EAAA10F1A8DA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08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1218960" y="3209400"/>
            <a:ext cx="21943080" cy="79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D6D6ADB-B08F-47E8-BFE4-B2AB3131B8F8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Сгруппировать"/>
          <p:cNvGrpSpPr/>
          <p:nvPr/>
        </p:nvGrpSpPr>
        <p:grpSpPr>
          <a:xfrm>
            <a:off x="-1253520" y="-2469600"/>
            <a:ext cx="27404280" cy="20539440"/>
            <a:chOff x="-1253520" y="-2469600"/>
            <a:chExt cx="27404280" cy="20539440"/>
          </a:xfrm>
        </p:grpSpPr>
        <p:sp>
          <p:nvSpPr>
            <p:cNvPr id="1" name="Кружок"/>
            <p:cNvSpPr/>
            <p:nvPr/>
          </p:nvSpPr>
          <p:spPr>
            <a:xfrm>
              <a:off x="-1253520" y="-93384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08bc08">
                    <a:alpha val="25000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" name="Кружок"/>
            <p:cNvSpPr/>
            <p:nvPr/>
          </p:nvSpPr>
          <p:spPr>
            <a:xfrm>
              <a:off x="4768920" y="435600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31c2a7">
                    <a:alpha val="25000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" name="Кружок"/>
            <p:cNvSpPr/>
            <p:nvPr/>
          </p:nvSpPr>
          <p:spPr>
            <a:xfrm>
              <a:off x="12436920" y="-2469600"/>
              <a:ext cx="13713840" cy="13713840"/>
            </a:xfrm>
            <a:prstGeom prst="ellipse">
              <a:avLst/>
            </a:prstGeom>
            <a:gradFill rotWithShape="0">
              <a:gsLst>
                <a:gs pos="566">
                  <a:srgbClr val="1164c0">
                    <a:alpha val="25000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08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текста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заглавия щёлкните </a:t>
            </a: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080" cy="79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1"/>
          </p:nvPr>
        </p:nvSpPr>
        <p:spPr>
          <a:xfrm>
            <a:off x="12001320" y="13080960"/>
            <a:ext cx="366480" cy="372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 indent="0" algn="ctr" defTabSz="584280">
              <a:lnSpc>
                <a:spcPct val="100000"/>
              </a:lnSpc>
              <a:buNone/>
              <a:tabLst>
                <a:tab algn="l" pos="0"/>
              </a:tabLst>
              <a:def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defRPr>
            </a:lvl1pPr>
          </a:lstStyle>
          <a:p>
            <a:pPr indent="0" algn="ctr" defTabSz="584280">
              <a:lnSpc>
                <a:spcPct val="100000"/>
              </a:lnSpc>
              <a:buNone/>
              <a:tabLst>
                <a:tab algn="l" pos="0"/>
              </a:tabLst>
            </a:pPr>
            <a:fld id="{2903CADB-E673-46ED-B4F4-BF328A52123F}" type="slidenum">
              <a: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&lt;номер&gt;</a:t>
            </a:fld>
            <a:endParaRPr b="0" lang="ru-RU" sz="1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Сгруппировать"/>
          <p:cNvGrpSpPr/>
          <p:nvPr/>
        </p:nvGrpSpPr>
        <p:grpSpPr>
          <a:xfrm>
            <a:off x="-1562400" y="-2469600"/>
            <a:ext cx="27713160" cy="20274840"/>
            <a:chOff x="-1562400" y="-2469600"/>
            <a:chExt cx="27713160" cy="20274840"/>
          </a:xfrm>
        </p:grpSpPr>
        <p:sp>
          <p:nvSpPr>
            <p:cNvPr id="80" name="Кружок"/>
            <p:cNvSpPr/>
            <p:nvPr/>
          </p:nvSpPr>
          <p:spPr>
            <a:xfrm>
              <a:off x="-1562400" y="-119844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08bc08">
                    <a:alpha val="25000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1" name="Кружок"/>
            <p:cNvSpPr/>
            <p:nvPr/>
          </p:nvSpPr>
          <p:spPr>
            <a:xfrm>
              <a:off x="12436920" y="-246960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31c2a7">
                    <a:alpha val="25000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2" name="Кружок"/>
            <p:cNvSpPr/>
            <p:nvPr/>
          </p:nvSpPr>
          <p:spPr>
            <a:xfrm>
              <a:off x="5295600" y="4091400"/>
              <a:ext cx="13713840" cy="13713840"/>
            </a:xfrm>
            <a:prstGeom prst="ellipse">
              <a:avLst/>
            </a:prstGeom>
            <a:gradFill rotWithShape="0">
              <a:gsLst>
                <a:gs pos="566">
                  <a:srgbClr val="1164c0">
                    <a:alpha val="25000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08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080" cy="79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sldNum" idx="10"/>
          </p:nvPr>
        </p:nvSpPr>
        <p:spPr>
          <a:xfrm>
            <a:off x="12001320" y="13080960"/>
            <a:ext cx="366480" cy="372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 indent="0" algn="ctr" defTabSz="584280">
              <a:lnSpc>
                <a:spcPct val="100000"/>
              </a:lnSpc>
              <a:buNone/>
              <a:tabLst>
                <a:tab algn="l" pos="0"/>
              </a:tabLst>
              <a:def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defRPr>
            </a:lvl1pPr>
          </a:lstStyle>
          <a:p>
            <a:pPr indent="0" algn="ctr" defTabSz="584280">
              <a:lnSpc>
                <a:spcPct val="100000"/>
              </a:lnSpc>
              <a:buNone/>
              <a:tabLst>
                <a:tab algn="l" pos="0"/>
              </a:tabLst>
            </a:pPr>
            <a:fld id="{70B3FF09-8217-4B34-9E05-55F0622EAA50}" type="slidenum">
              <a: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&lt;номер&gt;</a:t>
            </a:fld>
            <a:endParaRPr b="0" lang="ru-RU" sz="1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Сгруппировать"/>
          <p:cNvGrpSpPr/>
          <p:nvPr/>
        </p:nvGrpSpPr>
        <p:grpSpPr>
          <a:xfrm>
            <a:off x="-1560240" y="-2467440"/>
            <a:ext cx="27713160" cy="20274840"/>
            <a:chOff x="-1560240" y="-2467440"/>
            <a:chExt cx="27713160" cy="20274840"/>
          </a:xfrm>
        </p:grpSpPr>
        <p:sp>
          <p:nvSpPr>
            <p:cNvPr id="89" name="Кружок"/>
            <p:cNvSpPr/>
            <p:nvPr/>
          </p:nvSpPr>
          <p:spPr>
            <a:xfrm rot="10800000">
              <a:off x="12439080" y="282240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08bc08">
                    <a:alpha val="25000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0" name="Кружок"/>
            <p:cNvSpPr/>
            <p:nvPr/>
          </p:nvSpPr>
          <p:spPr>
            <a:xfrm rot="10800000">
              <a:off x="-1560240" y="409356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31c2a7">
                    <a:alpha val="25000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1" name="Кружок"/>
            <p:cNvSpPr/>
            <p:nvPr/>
          </p:nvSpPr>
          <p:spPr>
            <a:xfrm rot="10800000">
              <a:off x="5581080" y="-2467440"/>
              <a:ext cx="13713840" cy="13713840"/>
            </a:xfrm>
            <a:prstGeom prst="ellipse">
              <a:avLst/>
            </a:prstGeom>
            <a:gradFill rotWithShape="0">
              <a:gsLst>
                <a:gs pos="566">
                  <a:srgbClr val="1164c0">
                    <a:alpha val="25000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08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080" cy="79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sldNum" idx="11"/>
          </p:nvPr>
        </p:nvSpPr>
        <p:spPr>
          <a:xfrm>
            <a:off x="12001320" y="13080960"/>
            <a:ext cx="366480" cy="372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 indent="0" algn="ctr" defTabSz="584280">
              <a:lnSpc>
                <a:spcPct val="100000"/>
              </a:lnSpc>
              <a:buNone/>
              <a:tabLst>
                <a:tab algn="l" pos="0"/>
              </a:tabLst>
              <a:def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defRPr>
            </a:lvl1pPr>
          </a:lstStyle>
          <a:p>
            <a:pPr indent="0" algn="ctr" defTabSz="584280">
              <a:lnSpc>
                <a:spcPct val="100000"/>
              </a:lnSpc>
              <a:buNone/>
              <a:tabLst>
                <a:tab algn="l" pos="0"/>
              </a:tabLst>
            </a:pPr>
            <a:fld id="{5D7DD28F-80B0-47D4-8AEF-4E7CA3F521B8}" type="slidenum">
              <a: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&lt;номер&gt;</a:t>
            </a:fld>
            <a:endParaRPr b="0" lang="ru-RU" sz="1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Сгруппировать"/>
          <p:cNvGrpSpPr/>
          <p:nvPr/>
        </p:nvGrpSpPr>
        <p:grpSpPr>
          <a:xfrm>
            <a:off x="-1560240" y="-2467440"/>
            <a:ext cx="27713160" cy="20274840"/>
            <a:chOff x="-1560240" y="-2467440"/>
            <a:chExt cx="27713160" cy="20274840"/>
          </a:xfrm>
        </p:grpSpPr>
        <p:sp>
          <p:nvSpPr>
            <p:cNvPr id="98" name="Кружок"/>
            <p:cNvSpPr/>
            <p:nvPr/>
          </p:nvSpPr>
          <p:spPr>
            <a:xfrm rot="10800000">
              <a:off x="12439080" y="282240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08bc08">
                    <a:alpha val="25000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9" name="Кружок"/>
            <p:cNvSpPr/>
            <p:nvPr/>
          </p:nvSpPr>
          <p:spPr>
            <a:xfrm rot="10800000">
              <a:off x="-1560240" y="409356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31c2a7">
                    <a:alpha val="25000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0" name="Кружок"/>
            <p:cNvSpPr/>
            <p:nvPr/>
          </p:nvSpPr>
          <p:spPr>
            <a:xfrm rot="10800000">
              <a:off x="5581080" y="-2467440"/>
              <a:ext cx="13713840" cy="13713840"/>
            </a:xfrm>
            <a:prstGeom prst="ellipse">
              <a:avLst/>
            </a:prstGeom>
            <a:gradFill rotWithShape="0">
              <a:gsLst>
                <a:gs pos="566">
                  <a:srgbClr val="1164c0">
                    <a:alpha val="25000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08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ldNum" idx="12"/>
          </p:nvPr>
        </p:nvSpPr>
        <p:spPr>
          <a:xfrm>
            <a:off x="12001320" y="13080960"/>
            <a:ext cx="366480" cy="372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 indent="0" algn="ctr" defTabSz="584280">
              <a:lnSpc>
                <a:spcPct val="100000"/>
              </a:lnSpc>
              <a:buNone/>
              <a:tabLst>
                <a:tab algn="l" pos="0"/>
              </a:tabLst>
              <a:def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defRPr>
            </a:lvl1pPr>
          </a:lstStyle>
          <a:p>
            <a:pPr indent="0" algn="ctr" defTabSz="584280">
              <a:lnSpc>
                <a:spcPct val="100000"/>
              </a:lnSpc>
              <a:buNone/>
              <a:tabLst>
                <a:tab algn="l" pos="0"/>
              </a:tabLst>
            </a:pPr>
            <a:fld id="{8D71232B-F511-4E65-9A37-9E20222BE97D}" type="slidenum">
              <a: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&lt;номер&gt;</a:t>
            </a:fld>
            <a:endParaRPr b="0" lang="ru-RU" sz="18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Сгруппировать"/>
          <p:cNvGrpSpPr/>
          <p:nvPr/>
        </p:nvGrpSpPr>
        <p:grpSpPr>
          <a:xfrm>
            <a:off x="-1562400" y="-2469600"/>
            <a:ext cx="27713160" cy="20274840"/>
            <a:chOff x="-1562400" y="-2469600"/>
            <a:chExt cx="27713160" cy="20274840"/>
          </a:xfrm>
        </p:grpSpPr>
        <p:sp>
          <p:nvSpPr>
            <p:cNvPr id="107" name="Кружок"/>
            <p:cNvSpPr/>
            <p:nvPr/>
          </p:nvSpPr>
          <p:spPr>
            <a:xfrm>
              <a:off x="-1562400" y="-119844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08bc08">
                    <a:alpha val="25000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8" name="Кружок"/>
            <p:cNvSpPr/>
            <p:nvPr/>
          </p:nvSpPr>
          <p:spPr>
            <a:xfrm>
              <a:off x="12436920" y="-246960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31c2a7">
                    <a:alpha val="25000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9" name="Кружок"/>
            <p:cNvSpPr/>
            <p:nvPr/>
          </p:nvSpPr>
          <p:spPr>
            <a:xfrm>
              <a:off x="5295600" y="4091400"/>
              <a:ext cx="13713840" cy="13713840"/>
            </a:xfrm>
            <a:prstGeom prst="ellipse">
              <a:avLst/>
            </a:prstGeom>
            <a:gradFill rotWithShape="0">
              <a:gsLst>
                <a:gs pos="566">
                  <a:srgbClr val="1164c0">
                    <a:alpha val="25000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08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080" cy="79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sldNum" idx="13"/>
          </p:nvPr>
        </p:nvSpPr>
        <p:spPr>
          <a:xfrm>
            <a:off x="12001320" y="13080960"/>
            <a:ext cx="366480" cy="372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 indent="0" algn="ctr" defTabSz="584280">
              <a:lnSpc>
                <a:spcPct val="100000"/>
              </a:lnSpc>
              <a:buNone/>
              <a:tabLst>
                <a:tab algn="l" pos="0"/>
              </a:tabLst>
              <a:def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defRPr>
            </a:lvl1pPr>
          </a:lstStyle>
          <a:p>
            <a:pPr indent="0" algn="ctr" defTabSz="584280">
              <a:lnSpc>
                <a:spcPct val="100000"/>
              </a:lnSpc>
              <a:buNone/>
              <a:tabLst>
                <a:tab algn="l" pos="0"/>
              </a:tabLst>
            </a:pPr>
            <a:fld id="{68E3A31C-28C7-49F0-A342-3E67B133AE7A}" type="slidenum">
              <a: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&lt;номер&gt;</a:t>
            </a:fld>
            <a:endParaRPr b="0" lang="ru-RU" sz="1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Сгруппировать"/>
          <p:cNvGrpSpPr/>
          <p:nvPr/>
        </p:nvGrpSpPr>
        <p:grpSpPr>
          <a:xfrm>
            <a:off x="-2516400" y="-6521040"/>
            <a:ext cx="21769560" cy="27428040"/>
            <a:chOff x="-2516400" y="-6521040"/>
            <a:chExt cx="21769560" cy="27428040"/>
          </a:xfrm>
        </p:grpSpPr>
        <p:sp>
          <p:nvSpPr>
            <p:cNvPr id="116" name="Кружок"/>
            <p:cNvSpPr/>
            <p:nvPr/>
          </p:nvSpPr>
          <p:spPr>
            <a:xfrm flipV="1">
              <a:off x="-2516040" y="-652104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08bc08">
                    <a:alpha val="25000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7" name="Кружок"/>
            <p:cNvSpPr/>
            <p:nvPr/>
          </p:nvSpPr>
          <p:spPr>
            <a:xfrm flipV="1">
              <a:off x="-83520" y="719280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31c2a7">
                    <a:alpha val="25000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8" name="Кружок"/>
            <p:cNvSpPr/>
            <p:nvPr/>
          </p:nvSpPr>
          <p:spPr>
            <a:xfrm flipV="1">
              <a:off x="5539320" y="-2000520"/>
              <a:ext cx="13713840" cy="13713840"/>
            </a:xfrm>
            <a:prstGeom prst="ellipse">
              <a:avLst/>
            </a:prstGeom>
            <a:gradFill rotWithShape="0">
              <a:gsLst>
                <a:gs pos="566">
                  <a:srgbClr val="1164c0">
                    <a:alpha val="25000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08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080" cy="79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sldNum" idx="14"/>
          </p:nvPr>
        </p:nvSpPr>
        <p:spPr>
          <a:xfrm>
            <a:off x="12001320" y="13080960"/>
            <a:ext cx="366480" cy="372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 indent="0" algn="ctr" defTabSz="584280">
              <a:lnSpc>
                <a:spcPct val="100000"/>
              </a:lnSpc>
              <a:buNone/>
              <a:tabLst>
                <a:tab algn="l" pos="0"/>
              </a:tabLst>
              <a:def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defRPr>
            </a:lvl1pPr>
          </a:lstStyle>
          <a:p>
            <a:pPr indent="0" algn="ctr" defTabSz="584280">
              <a:lnSpc>
                <a:spcPct val="100000"/>
              </a:lnSpc>
              <a:buNone/>
              <a:tabLst>
                <a:tab algn="l" pos="0"/>
              </a:tabLst>
            </a:pPr>
            <a:fld id="{D87D80F8-976D-4DE8-9391-F3E1D347277C}" type="slidenum">
              <a: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&lt;номер&gt;</a:t>
            </a:fld>
            <a:endParaRPr b="0" lang="ru-RU" sz="1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Сгруппировать"/>
          <p:cNvGrpSpPr/>
          <p:nvPr/>
        </p:nvGrpSpPr>
        <p:grpSpPr>
          <a:xfrm>
            <a:off x="-1253520" y="-2469600"/>
            <a:ext cx="27404280" cy="20539440"/>
            <a:chOff x="-1253520" y="-2469600"/>
            <a:chExt cx="27404280" cy="20539440"/>
          </a:xfrm>
        </p:grpSpPr>
        <p:sp>
          <p:nvSpPr>
            <p:cNvPr id="10" name="Кружок"/>
            <p:cNvSpPr/>
            <p:nvPr/>
          </p:nvSpPr>
          <p:spPr>
            <a:xfrm>
              <a:off x="-1253520" y="-93384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08bc08">
                    <a:alpha val="25000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" name="Кружок"/>
            <p:cNvSpPr/>
            <p:nvPr/>
          </p:nvSpPr>
          <p:spPr>
            <a:xfrm>
              <a:off x="4768920" y="435600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31c2a7">
                    <a:alpha val="25000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" name="Кружок"/>
            <p:cNvSpPr/>
            <p:nvPr/>
          </p:nvSpPr>
          <p:spPr>
            <a:xfrm>
              <a:off x="12436920" y="-2469600"/>
              <a:ext cx="13713840" cy="13713840"/>
            </a:xfrm>
            <a:prstGeom prst="ellipse">
              <a:avLst/>
            </a:prstGeom>
            <a:gradFill rotWithShape="0">
              <a:gsLst>
                <a:gs pos="566">
                  <a:srgbClr val="1164c0">
                    <a:alpha val="25000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13" name="PlaceHolder 1"/>
          <p:cNvSpPr>
            <a:spLocks noGrp="1"/>
          </p:cNvSpPr>
          <p:nvPr>
            <p:ph type="sldNum" idx="2"/>
          </p:nvPr>
        </p:nvSpPr>
        <p:spPr>
          <a:xfrm>
            <a:off x="12001320" y="13080960"/>
            <a:ext cx="366480" cy="372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 indent="0" algn="ctr" defTabSz="584280">
              <a:lnSpc>
                <a:spcPct val="100000"/>
              </a:lnSpc>
              <a:buNone/>
              <a:tabLst>
                <a:tab algn="l" pos="0"/>
              </a:tabLst>
              <a:def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defRPr>
            </a:lvl1pPr>
          </a:lstStyle>
          <a:p>
            <a:pPr indent="0" algn="ctr" defTabSz="584280">
              <a:lnSpc>
                <a:spcPct val="100000"/>
              </a:lnSpc>
              <a:buNone/>
              <a:tabLst>
                <a:tab algn="l" pos="0"/>
              </a:tabLst>
            </a:pPr>
            <a:fld id="{DE8FCD3E-D0D1-4D09-9D62-D73B0D30F7D5}" type="slidenum">
              <a: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&lt;номер&gt;</a:t>
            </a:fld>
            <a:endParaRPr b="0" lang="ru-RU" sz="18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Сгруппировать"/>
          <p:cNvGrpSpPr/>
          <p:nvPr/>
        </p:nvGrpSpPr>
        <p:grpSpPr>
          <a:xfrm>
            <a:off x="-1146600" y="-5199840"/>
            <a:ext cx="25008120" cy="25167240"/>
            <a:chOff x="-1146600" y="-5199840"/>
            <a:chExt cx="25008120" cy="25167240"/>
          </a:xfrm>
        </p:grpSpPr>
        <p:sp>
          <p:nvSpPr>
            <p:cNvPr id="17" name="Кружок"/>
            <p:cNvSpPr/>
            <p:nvPr/>
          </p:nvSpPr>
          <p:spPr>
            <a:xfrm flipH="1">
              <a:off x="10147680" y="625356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08bc08">
                    <a:alpha val="25000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" name="Кружок"/>
            <p:cNvSpPr/>
            <p:nvPr/>
          </p:nvSpPr>
          <p:spPr>
            <a:xfrm flipH="1">
              <a:off x="5159880" y="-519984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31c2a7">
                    <a:alpha val="25000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" name="Кружок"/>
            <p:cNvSpPr/>
            <p:nvPr/>
          </p:nvSpPr>
          <p:spPr>
            <a:xfrm flipH="1">
              <a:off x="-1146600" y="-1244520"/>
              <a:ext cx="13713840" cy="13713840"/>
            </a:xfrm>
            <a:prstGeom prst="ellipse">
              <a:avLst/>
            </a:prstGeom>
            <a:gradFill rotWithShape="0">
              <a:gsLst>
                <a:gs pos="566">
                  <a:srgbClr val="1164c0">
                    <a:alpha val="25000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08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080" cy="79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sldNum" idx="3"/>
          </p:nvPr>
        </p:nvSpPr>
        <p:spPr>
          <a:xfrm>
            <a:off x="12001320" y="13080960"/>
            <a:ext cx="366480" cy="372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 indent="0" algn="ctr" defTabSz="584280">
              <a:lnSpc>
                <a:spcPct val="100000"/>
              </a:lnSpc>
              <a:buNone/>
              <a:tabLst>
                <a:tab algn="l" pos="0"/>
              </a:tabLst>
              <a:def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defRPr>
            </a:lvl1pPr>
          </a:lstStyle>
          <a:p>
            <a:pPr indent="0" algn="ctr" defTabSz="584280">
              <a:lnSpc>
                <a:spcPct val="100000"/>
              </a:lnSpc>
              <a:buNone/>
              <a:tabLst>
                <a:tab algn="l" pos="0"/>
              </a:tabLst>
            </a:pPr>
            <a:fld id="{0D53BEC3-1F95-438C-A767-55C7452626CF}" type="slidenum">
              <a: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&lt;номер&gt;</a:t>
            </a:fld>
            <a:endParaRPr b="0" lang="ru-RU" sz="1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Сгруппировать"/>
          <p:cNvGrpSpPr/>
          <p:nvPr/>
        </p:nvGrpSpPr>
        <p:grpSpPr>
          <a:xfrm>
            <a:off x="-1560240" y="-2467440"/>
            <a:ext cx="27713160" cy="20274840"/>
            <a:chOff x="-1560240" y="-2467440"/>
            <a:chExt cx="27713160" cy="20274840"/>
          </a:xfrm>
        </p:grpSpPr>
        <p:sp>
          <p:nvSpPr>
            <p:cNvPr id="26" name="Кружок"/>
            <p:cNvSpPr/>
            <p:nvPr/>
          </p:nvSpPr>
          <p:spPr>
            <a:xfrm rot="10800000">
              <a:off x="12439080" y="282240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08bc08">
                    <a:alpha val="25000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7" name="Кружок"/>
            <p:cNvSpPr/>
            <p:nvPr/>
          </p:nvSpPr>
          <p:spPr>
            <a:xfrm rot="10800000">
              <a:off x="-1560240" y="409356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31c2a7">
                    <a:alpha val="25000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8" name="Кружок"/>
            <p:cNvSpPr/>
            <p:nvPr/>
          </p:nvSpPr>
          <p:spPr>
            <a:xfrm rot="10800000">
              <a:off x="5581080" y="-2467440"/>
              <a:ext cx="13713840" cy="13713840"/>
            </a:xfrm>
            <a:prstGeom prst="ellipse">
              <a:avLst/>
            </a:prstGeom>
            <a:gradFill rotWithShape="0">
              <a:gsLst>
                <a:gs pos="566">
                  <a:srgbClr val="1164c0">
                    <a:alpha val="25000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08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080" cy="79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sldNum" idx="4"/>
          </p:nvPr>
        </p:nvSpPr>
        <p:spPr>
          <a:xfrm>
            <a:off x="12001320" y="13080960"/>
            <a:ext cx="366480" cy="372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 indent="0" algn="ctr" defTabSz="584280">
              <a:lnSpc>
                <a:spcPct val="100000"/>
              </a:lnSpc>
              <a:buNone/>
              <a:tabLst>
                <a:tab algn="l" pos="0"/>
              </a:tabLst>
              <a:def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defRPr>
            </a:lvl1pPr>
          </a:lstStyle>
          <a:p>
            <a:pPr indent="0" algn="ctr" defTabSz="584280">
              <a:lnSpc>
                <a:spcPct val="100000"/>
              </a:lnSpc>
              <a:buNone/>
              <a:tabLst>
                <a:tab algn="l" pos="0"/>
              </a:tabLst>
            </a:pPr>
            <a:fld id="{10156D50-F157-4139-AD7C-925F442362A6}" type="slidenum">
              <a: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&lt;номер&gt;</a:t>
            </a:fld>
            <a:endParaRPr b="0" lang="ru-RU" sz="1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Сгруппировать"/>
          <p:cNvGrpSpPr/>
          <p:nvPr/>
        </p:nvGrpSpPr>
        <p:grpSpPr>
          <a:xfrm>
            <a:off x="-1560240" y="-2467440"/>
            <a:ext cx="27713160" cy="20274840"/>
            <a:chOff x="-1560240" y="-2467440"/>
            <a:chExt cx="27713160" cy="20274840"/>
          </a:xfrm>
        </p:grpSpPr>
        <p:sp>
          <p:nvSpPr>
            <p:cNvPr id="35" name="Кружок"/>
            <p:cNvSpPr/>
            <p:nvPr/>
          </p:nvSpPr>
          <p:spPr>
            <a:xfrm rot="10800000">
              <a:off x="12439080" y="282240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08bc08">
                    <a:alpha val="25000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6" name="Кружок"/>
            <p:cNvSpPr/>
            <p:nvPr/>
          </p:nvSpPr>
          <p:spPr>
            <a:xfrm rot="10800000">
              <a:off x="-1560240" y="409356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31c2a7">
                    <a:alpha val="25000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7" name="Кружок"/>
            <p:cNvSpPr/>
            <p:nvPr/>
          </p:nvSpPr>
          <p:spPr>
            <a:xfrm rot="10800000">
              <a:off x="5581080" y="-2467440"/>
              <a:ext cx="13713840" cy="13713840"/>
            </a:xfrm>
            <a:prstGeom prst="ellipse">
              <a:avLst/>
            </a:prstGeom>
            <a:gradFill rotWithShape="0">
              <a:gsLst>
                <a:gs pos="566">
                  <a:srgbClr val="1164c0">
                    <a:alpha val="25000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08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ldNum" idx="5"/>
          </p:nvPr>
        </p:nvSpPr>
        <p:spPr>
          <a:xfrm>
            <a:off x="12001320" y="13080960"/>
            <a:ext cx="366480" cy="372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 indent="0" algn="ctr" defTabSz="584280">
              <a:lnSpc>
                <a:spcPct val="100000"/>
              </a:lnSpc>
              <a:buNone/>
              <a:tabLst>
                <a:tab algn="l" pos="0"/>
              </a:tabLst>
              <a:def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defRPr>
            </a:lvl1pPr>
          </a:lstStyle>
          <a:p>
            <a:pPr indent="0" algn="ctr" defTabSz="584280">
              <a:lnSpc>
                <a:spcPct val="100000"/>
              </a:lnSpc>
              <a:buNone/>
              <a:tabLst>
                <a:tab algn="l" pos="0"/>
              </a:tabLst>
            </a:pPr>
            <a:fld id="{924027AE-762D-43D3-B9A9-592A4ADFE2CE}" type="slidenum">
              <a: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&lt;номер&gt;</a:t>
            </a:fld>
            <a:endParaRPr b="0" lang="ru-RU" sz="18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Сгруппировать"/>
          <p:cNvGrpSpPr/>
          <p:nvPr/>
        </p:nvGrpSpPr>
        <p:grpSpPr>
          <a:xfrm>
            <a:off x="5581080" y="-6987960"/>
            <a:ext cx="21771360" cy="27429840"/>
            <a:chOff x="5581080" y="-6987960"/>
            <a:chExt cx="21771360" cy="27429840"/>
          </a:xfrm>
        </p:grpSpPr>
        <p:sp>
          <p:nvSpPr>
            <p:cNvPr id="44" name="Кружок"/>
            <p:cNvSpPr/>
            <p:nvPr/>
          </p:nvSpPr>
          <p:spPr>
            <a:xfrm rot="10800000">
              <a:off x="13638600" y="-698796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08bc08">
                    <a:alpha val="25000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5" name="Кружок"/>
            <p:cNvSpPr/>
            <p:nvPr/>
          </p:nvSpPr>
          <p:spPr>
            <a:xfrm rot="10800000">
              <a:off x="11206080" y="672804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31c2a7">
                    <a:alpha val="25000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6" name="Кружок"/>
            <p:cNvSpPr/>
            <p:nvPr/>
          </p:nvSpPr>
          <p:spPr>
            <a:xfrm rot="10800000">
              <a:off x="5581080" y="-2467440"/>
              <a:ext cx="13713840" cy="13713840"/>
            </a:xfrm>
            <a:prstGeom prst="ellipse">
              <a:avLst/>
            </a:prstGeom>
            <a:gradFill rotWithShape="0">
              <a:gsLst>
                <a:gs pos="566">
                  <a:srgbClr val="1164c0">
                    <a:alpha val="25000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08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080" cy="79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 idx="6"/>
          </p:nvPr>
        </p:nvSpPr>
        <p:spPr>
          <a:xfrm>
            <a:off x="12001320" y="13080960"/>
            <a:ext cx="366480" cy="372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 indent="0" algn="ctr" defTabSz="584280">
              <a:lnSpc>
                <a:spcPct val="100000"/>
              </a:lnSpc>
              <a:buNone/>
              <a:tabLst>
                <a:tab algn="l" pos="0"/>
              </a:tabLst>
              <a:def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defRPr>
            </a:lvl1pPr>
          </a:lstStyle>
          <a:p>
            <a:pPr indent="0" algn="ctr" defTabSz="584280">
              <a:lnSpc>
                <a:spcPct val="100000"/>
              </a:lnSpc>
              <a:buNone/>
              <a:tabLst>
                <a:tab algn="l" pos="0"/>
              </a:tabLst>
            </a:pPr>
            <a:fld id="{51430336-1B6D-46C1-9400-DCB17203B84C}" type="slidenum">
              <a: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&lt;номер&gt;</a:t>
            </a:fld>
            <a:endParaRPr b="0" lang="ru-RU" sz="1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Сгруппировать"/>
          <p:cNvGrpSpPr/>
          <p:nvPr/>
        </p:nvGrpSpPr>
        <p:grpSpPr>
          <a:xfrm>
            <a:off x="-2516400" y="-6521040"/>
            <a:ext cx="21769560" cy="27428040"/>
            <a:chOff x="-2516400" y="-6521040"/>
            <a:chExt cx="21769560" cy="27428040"/>
          </a:xfrm>
        </p:grpSpPr>
        <p:sp>
          <p:nvSpPr>
            <p:cNvPr id="53" name="Кружок"/>
            <p:cNvSpPr/>
            <p:nvPr/>
          </p:nvSpPr>
          <p:spPr>
            <a:xfrm flipV="1">
              <a:off x="-2516040" y="-652104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08bc08">
                    <a:alpha val="25000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4" name="Кружок"/>
            <p:cNvSpPr/>
            <p:nvPr/>
          </p:nvSpPr>
          <p:spPr>
            <a:xfrm flipV="1">
              <a:off x="-83520" y="719280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31c2a7">
                    <a:alpha val="25000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5" name="Кружок"/>
            <p:cNvSpPr/>
            <p:nvPr/>
          </p:nvSpPr>
          <p:spPr>
            <a:xfrm flipV="1">
              <a:off x="5539320" y="-2000520"/>
              <a:ext cx="13713840" cy="13713840"/>
            </a:xfrm>
            <a:prstGeom prst="ellipse">
              <a:avLst/>
            </a:prstGeom>
            <a:gradFill rotWithShape="0">
              <a:gsLst>
                <a:gs pos="566">
                  <a:srgbClr val="1164c0">
                    <a:alpha val="25000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08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080" cy="79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sldNum" idx="7"/>
          </p:nvPr>
        </p:nvSpPr>
        <p:spPr>
          <a:xfrm>
            <a:off x="12001320" y="13080960"/>
            <a:ext cx="366480" cy="372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 indent="0" algn="ctr" defTabSz="584280">
              <a:lnSpc>
                <a:spcPct val="100000"/>
              </a:lnSpc>
              <a:buNone/>
              <a:tabLst>
                <a:tab algn="l" pos="0"/>
              </a:tabLst>
              <a:def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defRPr>
            </a:lvl1pPr>
          </a:lstStyle>
          <a:p>
            <a:pPr indent="0" algn="ctr" defTabSz="584280">
              <a:lnSpc>
                <a:spcPct val="100000"/>
              </a:lnSpc>
              <a:buNone/>
              <a:tabLst>
                <a:tab algn="l" pos="0"/>
              </a:tabLst>
            </a:pPr>
            <a:fld id="{C08CBCC2-B4CE-411E-9855-22DF36345CC7}" type="slidenum">
              <a: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&lt;номер&gt;</a:t>
            </a:fld>
            <a:endParaRPr b="0" lang="ru-RU" sz="1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Сгруппировать"/>
          <p:cNvGrpSpPr/>
          <p:nvPr/>
        </p:nvGrpSpPr>
        <p:grpSpPr>
          <a:xfrm>
            <a:off x="1425600" y="-5865840"/>
            <a:ext cx="30813480" cy="29872080"/>
            <a:chOff x="1425600" y="-5865840"/>
            <a:chExt cx="30813480" cy="29872080"/>
          </a:xfrm>
        </p:grpSpPr>
        <p:sp>
          <p:nvSpPr>
            <p:cNvPr id="62" name="Кружок"/>
            <p:cNvSpPr/>
            <p:nvPr/>
          </p:nvSpPr>
          <p:spPr>
            <a:xfrm rot="2700000">
              <a:off x="4265640" y="495108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08bc08">
                    <a:alpha val="25000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3" name="Кружок"/>
            <p:cNvSpPr/>
            <p:nvPr/>
          </p:nvSpPr>
          <p:spPr>
            <a:xfrm rot="2700000">
              <a:off x="15684480" y="-302544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31c2a7">
                    <a:alpha val="25000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4" name="Кружок"/>
            <p:cNvSpPr/>
            <p:nvPr/>
          </p:nvSpPr>
          <p:spPr>
            <a:xfrm rot="2700000">
              <a:off x="13159800" y="7452000"/>
              <a:ext cx="13713840" cy="13713840"/>
            </a:xfrm>
            <a:prstGeom prst="ellipse">
              <a:avLst/>
            </a:prstGeom>
            <a:gradFill rotWithShape="0">
              <a:gsLst>
                <a:gs pos="566">
                  <a:srgbClr val="1164c0">
                    <a:alpha val="25000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08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080" cy="79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sldNum" idx="8"/>
          </p:nvPr>
        </p:nvSpPr>
        <p:spPr>
          <a:xfrm>
            <a:off x="12001320" y="13080960"/>
            <a:ext cx="366480" cy="372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 indent="0" algn="ctr" defTabSz="584280">
              <a:lnSpc>
                <a:spcPct val="100000"/>
              </a:lnSpc>
              <a:buNone/>
              <a:tabLst>
                <a:tab algn="l" pos="0"/>
              </a:tabLst>
              <a:def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defRPr>
            </a:lvl1pPr>
          </a:lstStyle>
          <a:p>
            <a:pPr indent="0" algn="ctr" defTabSz="584280">
              <a:lnSpc>
                <a:spcPct val="100000"/>
              </a:lnSpc>
              <a:buNone/>
              <a:tabLst>
                <a:tab algn="l" pos="0"/>
              </a:tabLst>
            </a:pPr>
            <a:fld id="{3E93B4DD-F23B-4362-89AA-215210684B84}" type="slidenum">
              <a: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&lt;номер&gt;</a:t>
            </a:fld>
            <a:endParaRPr b="0" lang="ru-RU" sz="1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Сгруппировать"/>
          <p:cNvGrpSpPr/>
          <p:nvPr/>
        </p:nvGrpSpPr>
        <p:grpSpPr>
          <a:xfrm>
            <a:off x="-4402800" y="206640"/>
            <a:ext cx="27429840" cy="21771360"/>
            <a:chOff x="-4402800" y="206640"/>
            <a:chExt cx="27429840" cy="21771360"/>
          </a:xfrm>
        </p:grpSpPr>
        <p:sp>
          <p:nvSpPr>
            <p:cNvPr id="71" name="Кружок"/>
            <p:cNvSpPr/>
            <p:nvPr/>
          </p:nvSpPr>
          <p:spPr>
            <a:xfrm flipV="1" rot="16200000">
              <a:off x="-4402800" y="826416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08bc08">
                    <a:alpha val="25000"/>
                  </a:srgbClr>
                </a:gs>
                <a:gs pos="100000">
                  <a:srgbClr val="08bc08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2" name="Кружок"/>
            <p:cNvSpPr/>
            <p:nvPr/>
          </p:nvSpPr>
          <p:spPr>
            <a:xfrm flipV="1" rot="16200000">
              <a:off x="9313200" y="5831640"/>
              <a:ext cx="13713840" cy="13713840"/>
            </a:xfrm>
            <a:prstGeom prst="ellipse">
              <a:avLst/>
            </a:prstGeom>
            <a:gradFill rotWithShape="0">
              <a:gsLst>
                <a:gs pos="0">
                  <a:srgbClr val="31c2a7">
                    <a:alpha val="25000"/>
                  </a:srgbClr>
                </a:gs>
                <a:gs pos="100000">
                  <a:srgbClr val="209f6d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3" name="Кружок"/>
            <p:cNvSpPr/>
            <p:nvPr/>
          </p:nvSpPr>
          <p:spPr>
            <a:xfrm flipV="1" rot="16200000">
              <a:off x="117720" y="206640"/>
              <a:ext cx="13713840" cy="13713840"/>
            </a:xfrm>
            <a:prstGeom prst="ellipse">
              <a:avLst/>
            </a:prstGeom>
            <a:gradFill rotWithShape="0">
              <a:gsLst>
                <a:gs pos="566">
                  <a:srgbClr val="1164c0">
                    <a:alpha val="25000"/>
                  </a:srgbClr>
                </a:gs>
                <a:gs pos="100000">
                  <a:srgbClr val="1164c0">
                    <a:alpha val="0"/>
                  </a:srgbClr>
                </a:gs>
              </a:gsLst>
              <a:path path="rect">
                <a:fillToRect l="50000" t="50000" r="50000" b="50000"/>
              </a:path>
            </a:gra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000000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3080" cy="228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3080" cy="79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ffffff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sldNum" idx="9"/>
          </p:nvPr>
        </p:nvSpPr>
        <p:spPr>
          <a:xfrm>
            <a:off x="12001320" y="13080960"/>
            <a:ext cx="366480" cy="372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 indent="0" algn="ctr" defTabSz="584280">
              <a:lnSpc>
                <a:spcPct val="100000"/>
              </a:lnSpc>
              <a:buNone/>
              <a:tabLst>
                <a:tab algn="l" pos="0"/>
              </a:tabLst>
              <a:def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defRPr>
            </a:lvl1pPr>
          </a:lstStyle>
          <a:p>
            <a:pPr indent="0" algn="ctr" defTabSz="584280">
              <a:lnSpc>
                <a:spcPct val="100000"/>
              </a:lnSpc>
              <a:buNone/>
              <a:tabLst>
                <a:tab algn="l" pos="0"/>
              </a:tabLst>
            </a:pPr>
            <a:fld id="{B6397C8F-A6BA-44F3-AA19-CC8866425AA2}" type="slidenum">
              <a:rPr b="0" lang="ru-RU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&lt;номер&gt;</a:t>
            </a:fld>
            <a:endParaRPr b="0" lang="ru-RU" sz="1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jpeg"/><Relationship Id="rId4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8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6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8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51.png"/><Relationship Id="rId16" Type="http://schemas.openxmlformats.org/officeDocument/2006/relationships/image" Target="../media/image52.png"/><Relationship Id="rId17" Type="http://schemas.openxmlformats.org/officeDocument/2006/relationships/image" Target="../media/image53.png"/><Relationship Id="rId18" Type="http://schemas.openxmlformats.org/officeDocument/2006/relationships/image" Target="../media/image54.png"/><Relationship Id="rId19" Type="http://schemas.openxmlformats.org/officeDocument/2006/relationships/image" Target="../media/image55.png"/><Relationship Id="rId20" Type="http://schemas.openxmlformats.org/officeDocument/2006/relationships/image" Target="../media/image56.png"/><Relationship Id="rId21" Type="http://schemas.openxmlformats.org/officeDocument/2006/relationships/image" Target="../media/image57.png"/><Relationship Id="rId22" Type="http://schemas.openxmlformats.org/officeDocument/2006/relationships/image" Target="../media/image58.png"/><Relationship Id="rId23" Type="http://schemas.openxmlformats.org/officeDocument/2006/relationships/image" Target="../media/image59.png"/><Relationship Id="rId24" Type="http://schemas.openxmlformats.org/officeDocument/2006/relationships/image" Target="../media/image60.png"/><Relationship Id="rId25" Type="http://schemas.openxmlformats.org/officeDocument/2006/relationships/image" Target="../media/image61.png"/><Relationship Id="rId26" Type="http://schemas.openxmlformats.org/officeDocument/2006/relationships/image" Target="../media/image62.tif"/><Relationship Id="rId27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logo_sber_white.png" descr="logo_sber_white.png"/>
          <p:cNvPicPr/>
          <p:nvPr/>
        </p:nvPicPr>
        <p:blipFill>
          <a:blip r:embed="rId1"/>
          <a:stretch/>
        </p:blipFill>
        <p:spPr>
          <a:xfrm>
            <a:off x="11039040" y="1714680"/>
            <a:ext cx="2303640" cy="629640"/>
          </a:xfrm>
          <a:prstGeom prst="rect">
            <a:avLst/>
          </a:prstGeom>
          <a:ln w="12700">
            <a:noFill/>
          </a:ln>
        </p:spPr>
      </p:pic>
      <p:sp>
        <p:nvSpPr>
          <p:cNvPr id="125" name="Информационная политика…"/>
          <p:cNvSpPr/>
          <p:nvPr/>
        </p:nvSpPr>
        <p:spPr>
          <a:xfrm>
            <a:off x="6461640" y="5484240"/>
            <a:ext cx="11460960" cy="28188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 defTabSz="2438280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2000" spc="-239" strike="noStrike">
                <a:solidFill>
                  <a:srgbClr val="9dcd25"/>
                </a:solidFill>
                <a:latin typeface="SB Sans Display Light"/>
                <a:ea typeface="SB Sans Display Light"/>
              </a:rPr>
              <a:t>Neovim</a:t>
            </a:r>
            <a:endParaRPr b="0" lang="ru-RU" sz="12000" spc="-1" strike="noStrike">
              <a:solidFill>
                <a:srgbClr val="ffffff"/>
              </a:solidFill>
              <a:latin typeface="Arial"/>
            </a:endParaRPr>
          </a:p>
          <a:p>
            <a:pPr algn="ctr" defTabSz="2438280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5000" spc="-1" strike="noStrike">
                <a:solidFill>
                  <a:srgbClr val="ffffff"/>
                </a:solidFill>
                <a:latin typeface="SB Sans Display Light"/>
                <a:ea typeface="SB Sans Display Light"/>
              </a:rPr>
              <a:t>новая эпоха консольных редакторов</a:t>
            </a:r>
            <a:endParaRPr b="0" lang="ru-RU" sz="5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6" name="Влад Крейнин…"/>
          <p:cNvSpPr/>
          <p:nvPr/>
        </p:nvSpPr>
        <p:spPr>
          <a:xfrm>
            <a:off x="10834920" y="12021840"/>
            <a:ext cx="2711520" cy="4060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b">
            <a:spAutoFit/>
          </a:bodyPr>
          <a:p>
            <a:pPr algn="ctr" defTabSz="825480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21" strike="noStrike">
                <a:solidFill>
                  <a:srgbClr val="ffffff"/>
                </a:solidFill>
                <a:latin typeface="SB Sans Text Semibold"/>
                <a:ea typeface="SB Sans Text Semibold"/>
              </a:rPr>
              <a:t>Панфилов Александр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27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128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9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0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131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2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3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134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5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6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137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8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9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140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1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2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143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4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5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146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7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8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149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0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1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152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3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4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155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6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7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158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9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0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161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2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3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164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5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6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167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8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9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170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1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2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173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4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5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176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7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8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179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0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1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182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3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1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672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73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74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675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76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77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678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79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80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681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82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83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684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85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86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687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88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89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690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91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92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693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94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95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696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97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98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699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00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01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702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03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04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705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06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07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708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09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10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711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12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13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714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15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16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717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18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19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720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21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22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723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24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25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726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27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728" name=""/>
          <p:cNvSpPr/>
          <p:nvPr/>
        </p:nvSpPr>
        <p:spPr>
          <a:xfrm>
            <a:off x="540000" y="2766240"/>
            <a:ext cx="23218200" cy="875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15000"/>
              </a:lnSpc>
              <a:spcBef>
                <a:spcPts val="1417"/>
              </a:spcBef>
              <a:spcAft>
                <a:spcPts val="141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  <a:ea typeface="Helvetica Neue"/>
              </a:rPr>
              <a:t>Повышенная производительность и стабильность по сравнению с Vim;</a:t>
            </a:r>
            <a:endParaRPr b="0" lang="ru-RU" sz="6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15000"/>
              </a:lnSpc>
              <a:spcBef>
                <a:spcPts val="1417"/>
              </a:spcBef>
              <a:spcAft>
                <a:spcPts val="141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  <a:ea typeface="Helvetica Neue"/>
              </a:rPr>
              <a:t>Поддержка асинхронных плагинов и скриптов;</a:t>
            </a:r>
            <a:endParaRPr b="0" lang="ru-RU" sz="6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15000"/>
              </a:lnSpc>
              <a:spcBef>
                <a:spcPts val="1417"/>
              </a:spcBef>
              <a:spcAft>
                <a:spcPts val="141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  <a:ea typeface="Helvetica Neue"/>
              </a:rPr>
              <a:t>Улучшенная поддержка современных фреймворков пользовательского интерфейса и символов Unicode;</a:t>
            </a:r>
            <a:endParaRPr b="0" lang="ru-RU" sz="6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15000"/>
              </a:lnSpc>
              <a:spcBef>
                <a:spcPts val="1417"/>
              </a:spcBef>
              <a:spcAft>
                <a:spcPts val="141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  <a:ea typeface="Helvetica Neue"/>
              </a:rPr>
              <a:t>Улучшенная интеграция с терминалом и поддержка пользовательского интерфейса.</a:t>
            </a:r>
            <a:endParaRPr b="0" lang="ru-RU" sz="6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9" name="PlaceHolder 3"/>
          <p:cNvSpPr txBox="1"/>
          <p:nvPr/>
        </p:nvSpPr>
        <p:spPr>
          <a:xfrm>
            <a:off x="1219320" y="648000"/>
            <a:ext cx="21943080" cy="157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9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В чем отличие neovim от vim?</a:t>
            </a:r>
            <a:endParaRPr b="0" lang="ru-RU" sz="9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731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32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33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734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35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36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737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38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39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740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41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42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743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44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45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746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47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48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749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50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51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752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53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54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755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56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57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758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59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60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761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62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63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764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65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66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767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68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69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770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71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72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773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74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75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776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77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78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779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80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81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782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83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84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785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86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787" name=""/>
          <p:cNvSpPr/>
          <p:nvPr/>
        </p:nvSpPr>
        <p:spPr>
          <a:xfrm>
            <a:off x="324360" y="360000"/>
            <a:ext cx="23613840" cy="152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9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Минусы в готовых решениях?</a:t>
            </a:r>
            <a:endParaRPr b="0" lang="ru-RU" sz="9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88" name=""/>
          <p:cNvSpPr/>
          <p:nvPr/>
        </p:nvSpPr>
        <p:spPr>
          <a:xfrm>
            <a:off x="617760" y="2844000"/>
            <a:ext cx="23140440" cy="48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  <a:ea typeface="Noto Sans CJK SC"/>
              </a:rPr>
              <a:t>Долго загружается информация в рабочем окружении;</a:t>
            </a:r>
            <a:endParaRPr b="0" lang="ru-RU" sz="6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  <a:ea typeface="Noto Sans CJK SC"/>
              </a:rPr>
              <a:t>Мало горячих клавиш;</a:t>
            </a:r>
            <a:endParaRPr b="0" lang="ru-RU" sz="6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  <a:ea typeface="Noto Sans CJK SC"/>
              </a:rPr>
              <a:t>Платный софт;</a:t>
            </a:r>
            <a:endParaRPr b="0" lang="ru-RU" sz="6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  <a:ea typeface="Noto Sans CJK SC"/>
              </a:rPr>
              <a:t>Плохая поддержка конфигурационных файлов.</a:t>
            </a:r>
            <a:endParaRPr b="0" lang="ru-RU" sz="6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" descr=""/>
          <p:cNvPicPr/>
          <p:nvPr/>
        </p:nvPicPr>
        <p:blipFill>
          <a:blip r:embed="rId1"/>
          <a:stretch/>
        </p:blipFill>
        <p:spPr>
          <a:xfrm>
            <a:off x="3603600" y="1800000"/>
            <a:ext cx="16590600" cy="10258200"/>
          </a:xfrm>
          <a:prstGeom prst="rect">
            <a:avLst/>
          </a:prstGeom>
          <a:ln w="0">
            <a:noFill/>
          </a:ln>
        </p:spPr>
      </p:pic>
      <p:grpSp>
        <p:nvGrpSpPr>
          <p:cNvPr id="790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791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92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93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794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95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96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797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798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799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800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01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02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803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04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05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806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07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08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809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10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11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812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13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14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815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16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17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818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19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20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821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22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23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824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25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26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827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28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29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830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31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32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833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34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35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836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37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38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839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40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41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842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43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44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845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46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847" name=""/>
          <p:cNvSpPr/>
          <p:nvPr/>
        </p:nvSpPr>
        <p:spPr>
          <a:xfrm>
            <a:off x="360000" y="216000"/>
            <a:ext cx="23578200" cy="14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ru-RU" sz="9600" spc="-1" strike="noStrike">
                <a:solidFill>
                  <a:srgbClr val="ffffff"/>
                </a:solidFill>
                <a:latin typeface="Arial"/>
                <a:ea typeface="Helvetica Neue"/>
              </a:rPr>
              <a:t>Режимы работы в neovim</a:t>
            </a:r>
            <a:endParaRPr b="0" lang="ru-RU" sz="9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8" name=""/>
          <p:cNvSpPr/>
          <p:nvPr/>
        </p:nvSpPr>
        <p:spPr>
          <a:xfrm>
            <a:off x="7328520" y="12384000"/>
            <a:ext cx="7969680" cy="11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ru-RU" sz="7200" spc="-1" strike="noStrike">
                <a:solidFill>
                  <a:srgbClr val="ffffff"/>
                </a:solidFill>
                <a:latin typeface="Arial"/>
                <a:ea typeface="Helvetica Neue"/>
              </a:rPr>
              <a:t>Normal</a:t>
            </a:r>
            <a:endParaRPr b="0" lang="ru-RU" sz="7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9" name=""/>
          <p:cNvSpPr/>
          <p:nvPr/>
        </p:nvSpPr>
        <p:spPr>
          <a:xfrm>
            <a:off x="3600000" y="1764000"/>
            <a:ext cx="3960000" cy="756000"/>
          </a:xfrm>
          <a:prstGeom prst="rect">
            <a:avLst/>
          </a:prstGeom>
          <a:noFill/>
          <a:ln w="3816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0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851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52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53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854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55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56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857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58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59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860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61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62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863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64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65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866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67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68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869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70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71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872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73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74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875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76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77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878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79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80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881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82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83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884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85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86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887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88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89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890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91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92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893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94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95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896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897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898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899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00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01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902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03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04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905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06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pic>
        <p:nvPicPr>
          <p:cNvPr id="907" name="" descr=""/>
          <p:cNvPicPr/>
          <p:nvPr/>
        </p:nvPicPr>
        <p:blipFill>
          <a:blip r:embed="rId1"/>
          <a:stretch/>
        </p:blipFill>
        <p:spPr>
          <a:xfrm>
            <a:off x="4240080" y="2340000"/>
            <a:ext cx="15836400" cy="9791640"/>
          </a:xfrm>
          <a:prstGeom prst="rect">
            <a:avLst/>
          </a:prstGeom>
          <a:ln w="0">
            <a:noFill/>
          </a:ln>
        </p:spPr>
      </p:pic>
      <p:sp>
        <p:nvSpPr>
          <p:cNvPr id="908" name=""/>
          <p:cNvSpPr/>
          <p:nvPr/>
        </p:nvSpPr>
        <p:spPr>
          <a:xfrm>
            <a:off x="8785440" y="12240000"/>
            <a:ext cx="5864760" cy="13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ru-RU" sz="8800" spc="-1" strike="noStrike">
                <a:solidFill>
                  <a:srgbClr val="ffffff"/>
                </a:solidFill>
                <a:latin typeface="Arial"/>
                <a:ea typeface="Helvetica Neue"/>
              </a:rPr>
              <a:t>Insert</a:t>
            </a:r>
            <a:endParaRPr b="0" lang="ru-RU" sz="8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9" name=""/>
          <p:cNvSpPr/>
          <p:nvPr/>
        </p:nvSpPr>
        <p:spPr>
          <a:xfrm>
            <a:off x="4869360" y="540000"/>
            <a:ext cx="14966640" cy="13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9600" spc="-1" strike="noStrike">
                <a:solidFill>
                  <a:srgbClr val="ffffff"/>
                </a:solidFill>
                <a:latin typeface="Arial"/>
                <a:ea typeface="Helvetica Neue"/>
              </a:rPr>
              <a:t>Режимы работы в neovim</a:t>
            </a:r>
            <a:endParaRPr b="0" lang="ru-RU" sz="9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0" name=""/>
          <p:cNvSpPr/>
          <p:nvPr/>
        </p:nvSpPr>
        <p:spPr>
          <a:xfrm>
            <a:off x="4068000" y="2268000"/>
            <a:ext cx="3960000" cy="756000"/>
          </a:xfrm>
          <a:prstGeom prst="rect">
            <a:avLst/>
          </a:prstGeom>
          <a:noFill/>
          <a:ln w="3816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912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13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14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915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16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17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918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19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20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921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22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23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924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25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26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927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28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29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930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31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32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933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34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35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936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37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38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939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40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41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942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43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44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945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46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47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948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49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50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951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52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53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954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55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56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957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58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59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960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61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62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963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64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65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966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67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pic>
        <p:nvPicPr>
          <p:cNvPr id="968" name="" descr=""/>
          <p:cNvPicPr/>
          <p:nvPr/>
        </p:nvPicPr>
        <p:blipFill>
          <a:blip r:embed="rId1"/>
          <a:stretch/>
        </p:blipFill>
        <p:spPr>
          <a:xfrm>
            <a:off x="3564000" y="1564200"/>
            <a:ext cx="17352000" cy="10729080"/>
          </a:xfrm>
          <a:prstGeom prst="rect">
            <a:avLst/>
          </a:prstGeom>
          <a:ln w="0">
            <a:noFill/>
          </a:ln>
        </p:spPr>
      </p:pic>
      <p:sp>
        <p:nvSpPr>
          <p:cNvPr id="969" name=""/>
          <p:cNvSpPr/>
          <p:nvPr/>
        </p:nvSpPr>
        <p:spPr>
          <a:xfrm>
            <a:off x="7920000" y="12456000"/>
            <a:ext cx="8098200" cy="11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ru-RU" sz="7200" spc="-1" strike="noStrike">
                <a:solidFill>
                  <a:srgbClr val="ffffff"/>
                </a:solidFill>
                <a:latin typeface="Arial"/>
                <a:ea typeface="Helvetica Neue"/>
              </a:rPr>
              <a:t>Visual</a:t>
            </a:r>
            <a:endParaRPr b="0" lang="ru-RU" sz="7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0" name=""/>
          <p:cNvSpPr/>
          <p:nvPr/>
        </p:nvSpPr>
        <p:spPr>
          <a:xfrm>
            <a:off x="4905360" y="64080"/>
            <a:ext cx="14786640" cy="13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9600" spc="-1" strike="noStrike">
                <a:solidFill>
                  <a:srgbClr val="ffffff"/>
                </a:solidFill>
                <a:latin typeface="Arial"/>
                <a:ea typeface="Helvetica Neue"/>
              </a:rPr>
              <a:t>Режимы работы в neovim</a:t>
            </a:r>
            <a:endParaRPr b="0" lang="ru-RU" sz="9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1" name=""/>
          <p:cNvSpPr/>
          <p:nvPr/>
        </p:nvSpPr>
        <p:spPr>
          <a:xfrm>
            <a:off x="3564000" y="1512000"/>
            <a:ext cx="3960000" cy="756000"/>
          </a:xfrm>
          <a:prstGeom prst="rect">
            <a:avLst/>
          </a:prstGeom>
          <a:noFill/>
          <a:ln w="3816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2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973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74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75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976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77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78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979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80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81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982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83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84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985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86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87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988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89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90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991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92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93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994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95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96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997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998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999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1000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01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02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1003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04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05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1006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07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08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1009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10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11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1012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13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14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1015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16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17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1018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19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20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1021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22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23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1024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25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26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1027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28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pic>
        <p:nvPicPr>
          <p:cNvPr id="1029" name="" descr=""/>
          <p:cNvPicPr/>
          <p:nvPr/>
        </p:nvPicPr>
        <p:blipFill>
          <a:blip r:embed="rId1"/>
          <a:stretch/>
        </p:blipFill>
        <p:spPr>
          <a:xfrm>
            <a:off x="504000" y="540360"/>
            <a:ext cx="12003480" cy="12417840"/>
          </a:xfrm>
          <a:prstGeom prst="rect">
            <a:avLst/>
          </a:prstGeom>
          <a:ln w="0">
            <a:noFill/>
          </a:ln>
        </p:spPr>
      </p:pic>
      <p:sp>
        <p:nvSpPr>
          <p:cNvPr id="1030" name=""/>
          <p:cNvSpPr/>
          <p:nvPr/>
        </p:nvSpPr>
        <p:spPr>
          <a:xfrm>
            <a:off x="12918240" y="3456000"/>
            <a:ext cx="11019960" cy="64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8800" spc="-1" strike="noStrike">
                <a:solidFill>
                  <a:srgbClr val="ffffff"/>
                </a:solidFill>
                <a:latin typeface="Arial"/>
                <a:ea typeface="Helvetica Neue"/>
              </a:rPr>
              <a:t>Neovim позволяет переназначать или добавлять собственные горячие клавиши</a:t>
            </a:r>
            <a:endParaRPr b="0" lang="ru-RU" sz="8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1" name=""/>
          <p:cNvSpPr/>
          <p:nvPr/>
        </p:nvSpPr>
        <p:spPr>
          <a:xfrm>
            <a:off x="1440000" y="1440000"/>
            <a:ext cx="8100000" cy="1224000"/>
          </a:xfrm>
          <a:prstGeom prst="rect">
            <a:avLst/>
          </a:prstGeom>
          <a:noFill/>
          <a:ln w="3816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One more thing…"/>
          <p:cNvSpPr/>
          <p:nvPr/>
        </p:nvSpPr>
        <p:spPr>
          <a:xfrm>
            <a:off x="4854240" y="6121080"/>
            <a:ext cx="5405760" cy="1470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 defTabSz="2438280">
              <a:lnSpc>
                <a:spcPct val="90000"/>
              </a:lnSpc>
              <a:tabLst>
                <a:tab algn="l" pos="0"/>
              </a:tabLst>
            </a:pPr>
            <a:endParaRPr b="0" lang="ru-RU" sz="10000" spc="-1" strike="noStrike">
              <a:solidFill>
                <a:srgbClr val="ffffff"/>
              </a:solidFill>
              <a:latin typeface="Arial"/>
              <a:ea typeface="Helvetica Neue"/>
            </a:endParaRPr>
          </a:p>
        </p:txBody>
      </p:sp>
      <p:grpSp>
        <p:nvGrpSpPr>
          <p:cNvPr id="1033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1034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35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36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1037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38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39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1040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41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42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1043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44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45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1046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47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48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1049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50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51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1052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53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54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1055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56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57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1058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59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60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1061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62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63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1064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65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66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1067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68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69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1070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71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72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1073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74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75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1076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77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78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1079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80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81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1082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83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84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1085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86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87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1088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89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1090" name=""/>
          <p:cNvSpPr/>
          <p:nvPr/>
        </p:nvSpPr>
        <p:spPr>
          <a:xfrm>
            <a:off x="360000" y="553320"/>
            <a:ext cx="23398200" cy="14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ru-RU" sz="9600" spc="-1" strike="noStrike">
                <a:solidFill>
                  <a:srgbClr val="ffffff"/>
                </a:solidFill>
                <a:latin typeface="Arial"/>
                <a:ea typeface="Helvetica Neue"/>
              </a:rPr>
              <a:t>Пакетные менеджеры для neovim</a:t>
            </a:r>
            <a:endParaRPr b="0" lang="ru-RU" sz="9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1" name=""/>
          <p:cNvSpPr/>
          <p:nvPr/>
        </p:nvSpPr>
        <p:spPr>
          <a:xfrm>
            <a:off x="2279160" y="5674680"/>
            <a:ext cx="9606600" cy="183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ru-RU" sz="9600" spc="-1" strike="noStrike">
                <a:solidFill>
                  <a:srgbClr val="ffffff"/>
                </a:solidFill>
                <a:latin typeface="Droid Sans"/>
                <a:ea typeface="Helvetica Neue"/>
              </a:rPr>
              <a:t>💤 </a:t>
            </a:r>
            <a:r>
              <a:rPr b="1" lang="ru-RU" sz="9600" spc="-1" strike="noStrike">
                <a:solidFill>
                  <a:srgbClr val="ffffff"/>
                </a:solidFill>
                <a:latin typeface="Droid Sans"/>
                <a:ea typeface="Helvetica Neue"/>
              </a:rPr>
              <a:t>Lazy.nvim</a:t>
            </a:r>
            <a:endParaRPr b="0" lang="ru-RU" sz="9600" spc="-1" strike="noStrike">
              <a:solidFill>
                <a:srgbClr val="ffffff"/>
              </a:solidFill>
              <a:latin typeface="Droid Sans"/>
            </a:endParaRPr>
          </a:p>
        </p:txBody>
      </p:sp>
      <p:sp>
        <p:nvSpPr>
          <p:cNvPr id="1092" name=""/>
          <p:cNvSpPr txBox="1"/>
          <p:nvPr/>
        </p:nvSpPr>
        <p:spPr>
          <a:xfrm>
            <a:off x="15804000" y="5853240"/>
            <a:ext cx="4242960" cy="162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9600" spc="-1" strike="noStrike">
                <a:solidFill>
                  <a:srgbClr val="ffffff"/>
                </a:solidFill>
                <a:latin typeface="Arial"/>
                <a:ea typeface="Helvetica Neue"/>
              </a:rPr>
              <a:t>Packer</a:t>
            </a:r>
            <a:endParaRPr b="0" lang="ru-RU" sz="9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1094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95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96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1097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098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099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1100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01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02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1103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04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05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1106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07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08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1109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10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11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1112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13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14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1115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16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17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1118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19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20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1121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22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23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1124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25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26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1127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28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29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1130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31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32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1133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34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35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1136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37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38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1139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40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41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1142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43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44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1145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46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47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1148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49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pic>
        <p:nvPicPr>
          <p:cNvPr id="1150" name="" descr=""/>
          <p:cNvPicPr/>
          <p:nvPr/>
        </p:nvPicPr>
        <p:blipFill>
          <a:blip r:embed="rId1"/>
          <a:stretch/>
        </p:blipFill>
        <p:spPr>
          <a:xfrm>
            <a:off x="635760" y="540000"/>
            <a:ext cx="12568680" cy="12778200"/>
          </a:xfrm>
          <a:prstGeom prst="rect">
            <a:avLst/>
          </a:prstGeom>
          <a:ln w="0">
            <a:noFill/>
          </a:ln>
        </p:spPr>
      </p:pic>
      <p:sp>
        <p:nvSpPr>
          <p:cNvPr id="1151" name=""/>
          <p:cNvSpPr/>
          <p:nvPr/>
        </p:nvSpPr>
        <p:spPr>
          <a:xfrm>
            <a:off x="13903920" y="5812560"/>
            <a:ext cx="9854280" cy="13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8000" spc="-1" strike="noStrike">
                <a:solidFill>
                  <a:srgbClr val="ffffff"/>
                </a:solidFill>
                <a:latin typeface="Arial"/>
                <a:ea typeface="Helvetica Neue"/>
              </a:rPr>
              <a:t>Инициализация lazy</a:t>
            </a:r>
            <a:endParaRPr b="0" lang="ru-RU" sz="8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52" name=""/>
          <p:cNvSpPr/>
          <p:nvPr/>
        </p:nvSpPr>
        <p:spPr>
          <a:xfrm>
            <a:off x="900000" y="3672000"/>
            <a:ext cx="7200000" cy="720000"/>
          </a:xfrm>
          <a:prstGeom prst="rect">
            <a:avLst/>
          </a:prstGeom>
          <a:noFill/>
          <a:ln w="3816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53" name=""/>
          <p:cNvSpPr/>
          <p:nvPr/>
        </p:nvSpPr>
        <p:spPr>
          <a:xfrm>
            <a:off x="756000" y="9612000"/>
            <a:ext cx="9684000" cy="3348000"/>
          </a:xfrm>
          <a:prstGeom prst="rect">
            <a:avLst/>
          </a:prstGeom>
          <a:noFill/>
          <a:ln w="3816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4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1155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56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57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1158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59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60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1161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62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63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1164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65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66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1167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68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69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1170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71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72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1173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74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75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1176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77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78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1179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80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81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1182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83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84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1185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86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87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1188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89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90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1191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92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93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1194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95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96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1197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198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199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1200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01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02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1203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04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05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1206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07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08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1209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10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pic>
        <p:nvPicPr>
          <p:cNvPr id="1211" name="" descr=""/>
          <p:cNvPicPr/>
          <p:nvPr/>
        </p:nvPicPr>
        <p:blipFill>
          <a:blip r:embed="rId1"/>
          <a:stretch/>
        </p:blipFill>
        <p:spPr>
          <a:xfrm>
            <a:off x="3492360" y="180000"/>
            <a:ext cx="18393840" cy="10921680"/>
          </a:xfrm>
          <a:prstGeom prst="rect">
            <a:avLst/>
          </a:prstGeom>
          <a:ln w="0">
            <a:noFill/>
          </a:ln>
        </p:spPr>
      </p:pic>
      <p:sp>
        <p:nvSpPr>
          <p:cNvPr id="1212" name=""/>
          <p:cNvSpPr/>
          <p:nvPr/>
        </p:nvSpPr>
        <p:spPr>
          <a:xfrm>
            <a:off x="1080000" y="11932560"/>
            <a:ext cx="21958200" cy="13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ru-RU" sz="8000" spc="-1" strike="noStrike">
                <a:solidFill>
                  <a:srgbClr val="ffffff"/>
                </a:solidFill>
                <a:latin typeface="Arial"/>
                <a:ea typeface="Helvetica Neue"/>
              </a:rPr>
              <a:t>Пример инициализации плагина на neovim</a:t>
            </a:r>
            <a:endParaRPr b="0" lang="ru-RU" sz="8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3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1214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15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16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1217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18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19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1220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21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22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1223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24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25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1226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27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28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1229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30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31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1232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33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34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1235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36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37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1238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39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40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1241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42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43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1244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45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46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1247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48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49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1250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51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52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1253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54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55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1256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57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58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1259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60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61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1262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63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64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1265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66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67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1268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69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pic>
        <p:nvPicPr>
          <p:cNvPr id="1270" name="" descr=""/>
          <p:cNvPicPr/>
          <p:nvPr/>
        </p:nvPicPr>
        <p:blipFill>
          <a:blip r:embed="rId1"/>
          <a:stretch/>
        </p:blipFill>
        <p:spPr>
          <a:xfrm>
            <a:off x="3744000" y="540360"/>
            <a:ext cx="17458200" cy="11022840"/>
          </a:xfrm>
          <a:prstGeom prst="rect">
            <a:avLst/>
          </a:prstGeom>
          <a:ln w="0">
            <a:noFill/>
          </a:ln>
        </p:spPr>
      </p:pic>
      <p:sp>
        <p:nvSpPr>
          <p:cNvPr id="1271" name=""/>
          <p:cNvSpPr/>
          <p:nvPr/>
        </p:nvSpPr>
        <p:spPr>
          <a:xfrm>
            <a:off x="6121440" y="11932560"/>
            <a:ext cx="13136760" cy="156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ru-RU" sz="8800" spc="-1" strike="noStrike">
                <a:solidFill>
                  <a:srgbClr val="ffffff"/>
                </a:solidFill>
                <a:latin typeface="Arial"/>
                <a:ea typeface="Helvetica Neue"/>
              </a:rPr>
              <a:t>Инициализация packer</a:t>
            </a:r>
            <a:endParaRPr b="0" lang="ru-RU" sz="8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2" name=""/>
          <p:cNvSpPr/>
          <p:nvPr/>
        </p:nvSpPr>
        <p:spPr>
          <a:xfrm>
            <a:off x="12240000" y="2520000"/>
            <a:ext cx="7200000" cy="720000"/>
          </a:xfrm>
          <a:prstGeom prst="rect">
            <a:avLst/>
          </a:prstGeom>
          <a:noFill/>
          <a:ln w="3816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3" name=""/>
          <p:cNvSpPr/>
          <p:nvPr/>
        </p:nvSpPr>
        <p:spPr>
          <a:xfrm>
            <a:off x="4320000" y="6120000"/>
            <a:ext cx="12240000" cy="5040000"/>
          </a:xfrm>
          <a:prstGeom prst="rect">
            <a:avLst/>
          </a:prstGeom>
          <a:noFill/>
          <a:ln w="38160">
            <a:solidFill>
              <a:srgbClr val="81d41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720" rIns="108720" tIns="63720" bIns="63720" anchor="ctr">
            <a:noAutofit/>
          </a:bodyPr>
          <a:p>
            <a:endParaRPr b="0" lang="ru-RU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185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6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7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188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9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0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191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2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3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194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5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6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197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8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9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200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1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2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203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4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5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206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7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8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209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0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1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212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3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4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215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6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7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218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9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0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221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2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3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224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5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6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227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8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9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230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1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2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233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4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5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236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7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8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239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40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241" name="4D"/>
          <p:cNvSpPr/>
          <p:nvPr/>
        </p:nvSpPr>
        <p:spPr>
          <a:xfrm>
            <a:off x="2715840" y="6368400"/>
            <a:ext cx="100440" cy="6063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t">
            <a:spAutoFit/>
          </a:bodyPr>
          <a:p>
            <a:pPr defTabSz="2438280">
              <a:lnSpc>
                <a:spcPct val="70000"/>
              </a:lnSpc>
              <a:tabLst>
                <a:tab algn="l" pos="0"/>
              </a:tabLst>
            </a:pPr>
            <a:endParaRPr b="0" lang="ru-RU" sz="50000" spc="-2002" strike="noStrike">
              <a:solidFill>
                <a:srgbClr val="00a4e0"/>
              </a:solidFill>
              <a:latin typeface="SB Sans Display Light"/>
              <a:ea typeface="SB Sans Display Light"/>
            </a:endParaRPr>
          </a:p>
        </p:txBody>
      </p:sp>
      <p:sp>
        <p:nvSpPr>
          <p:cNvPr id="242" name="Говорит о будущем и возможностях…"/>
          <p:cNvSpPr/>
          <p:nvPr/>
        </p:nvSpPr>
        <p:spPr>
          <a:xfrm>
            <a:off x="13106520" y="8326440"/>
            <a:ext cx="100440" cy="581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defTabSz="2438280">
              <a:lnSpc>
                <a:spcPct val="110000"/>
              </a:lnSpc>
              <a:tabLst>
                <a:tab algn="l" pos="0"/>
              </a:tabLst>
            </a:pPr>
            <a:endParaRPr b="0" lang="ru-RU" sz="3000" spc="-1" strike="noStrike">
              <a:solidFill>
                <a:srgbClr val="ffffff"/>
              </a:solidFill>
              <a:latin typeface="SB Sans Text"/>
              <a:ea typeface="SB Sans Text"/>
            </a:endParaRPr>
          </a:p>
        </p:txBody>
      </p:sp>
      <p:sp>
        <p:nvSpPr>
          <p:cNvPr id="243" name="Перепозиционируем бренд"/>
          <p:cNvSpPr/>
          <p:nvPr/>
        </p:nvSpPr>
        <p:spPr>
          <a:xfrm>
            <a:off x="1578240" y="1341000"/>
            <a:ext cx="12761640" cy="11682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t">
            <a:spAutoFit/>
          </a:bodyPr>
          <a:p>
            <a:pPr defTabSz="2438280">
              <a:lnSpc>
                <a:spcPct val="70000"/>
              </a:lnSpc>
              <a:tabLst>
                <a:tab algn="l" pos="0"/>
              </a:tabLst>
            </a:pPr>
            <a:r>
              <a:rPr b="0" lang="ru-RU" sz="10000" spc="-301" strike="noStrike">
                <a:solidFill>
                  <a:srgbClr val="ffffff"/>
                </a:solidFill>
                <a:latin typeface="SB Sans Display Semibold"/>
                <a:ea typeface="SB Sans Display Semibold"/>
              </a:rPr>
              <a:t>Давайте знакомиться</a:t>
            </a:r>
            <a:endParaRPr b="0" lang="ru-RU" sz="10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1667880" y="4127760"/>
            <a:ext cx="7019280" cy="6799680"/>
          </a:xfrm>
          <a:prstGeom prst="rect">
            <a:avLst/>
          </a:prstGeom>
          <a:ln w="0">
            <a:noFill/>
          </a:ln>
        </p:spPr>
      </p:pic>
      <p:sp>
        <p:nvSpPr>
          <p:cNvPr id="245" name=""/>
          <p:cNvSpPr/>
          <p:nvPr/>
        </p:nvSpPr>
        <p:spPr>
          <a:xfrm>
            <a:off x="10260000" y="5472000"/>
            <a:ext cx="12598200" cy="37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4000" spc="-1" strike="noStrike">
                <a:solidFill>
                  <a:srgbClr val="ffffff"/>
                </a:solidFill>
                <a:latin typeface="Arial"/>
                <a:ea typeface="Helvetica Neue"/>
              </a:rPr>
              <a:t>7 лет в IT разработке, последние 4 года на позиции фронтенд разработчика</a:t>
            </a:r>
            <a:endParaRPr b="0" lang="ru-RU" sz="4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4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4000" spc="-1" strike="noStrike">
                <a:solidFill>
                  <a:srgbClr val="ffffff"/>
                </a:solidFill>
                <a:latin typeface="Arial"/>
                <a:ea typeface="Helvetica Neue"/>
              </a:rPr>
              <a:t>Департамент ИТ блока «Корпоративно-инвестиционный бизнес», команды РФиКОД, УФН.Джо-Джо</a:t>
            </a:r>
            <a:endParaRPr b="0" lang="ru-RU" sz="4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4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4000" spc="-1" strike="noStrike">
                <a:solidFill>
                  <a:srgbClr val="ffffff"/>
                </a:solidFill>
                <a:latin typeface="Arial"/>
                <a:ea typeface="Helvetica Neue"/>
              </a:rPr>
              <a:t>Любимые технологии: React, Next, Nest, CI/CD, MongoDB, MySQL</a:t>
            </a:r>
            <a:endParaRPr b="0" lang="ru-RU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4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1275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76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77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1278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79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80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1281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82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83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1284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85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86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1287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88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89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1290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91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92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1293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94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95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1296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297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298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1299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00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01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1302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03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04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1305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06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07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1308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09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10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1311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12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13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1314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15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16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1317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18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19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1320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21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22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1323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24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25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1326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27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28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1329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30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1331" name=""/>
          <p:cNvSpPr/>
          <p:nvPr/>
        </p:nvSpPr>
        <p:spPr>
          <a:xfrm>
            <a:off x="504720" y="390600"/>
            <a:ext cx="23433480" cy="152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9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Командные оболочки</a:t>
            </a:r>
            <a:endParaRPr b="0" lang="ru-RU" sz="9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32" name="" descr=""/>
          <p:cNvPicPr/>
          <p:nvPr/>
        </p:nvPicPr>
        <p:blipFill>
          <a:blip r:embed="rId1"/>
          <a:stretch/>
        </p:blipFill>
        <p:spPr>
          <a:xfrm>
            <a:off x="-216000" y="3240000"/>
            <a:ext cx="7738200" cy="7738200"/>
          </a:xfrm>
          <a:prstGeom prst="rect">
            <a:avLst/>
          </a:prstGeom>
          <a:ln w="0">
            <a:noFill/>
          </a:ln>
        </p:spPr>
      </p:pic>
      <p:pic>
        <p:nvPicPr>
          <p:cNvPr id="1333" name="" descr=""/>
          <p:cNvPicPr/>
          <p:nvPr/>
        </p:nvPicPr>
        <p:blipFill>
          <a:blip r:embed="rId2"/>
          <a:stretch/>
        </p:blipFill>
        <p:spPr>
          <a:xfrm>
            <a:off x="8100000" y="4500000"/>
            <a:ext cx="8456400" cy="5398200"/>
          </a:xfrm>
          <a:prstGeom prst="rect">
            <a:avLst/>
          </a:prstGeom>
          <a:ln w="0">
            <a:noFill/>
          </a:ln>
        </p:spPr>
      </p:pic>
      <p:pic>
        <p:nvPicPr>
          <p:cNvPr id="1334" name="" descr=""/>
          <p:cNvPicPr/>
          <p:nvPr/>
        </p:nvPicPr>
        <p:blipFill>
          <a:blip r:embed="rId3"/>
          <a:stretch/>
        </p:blipFill>
        <p:spPr>
          <a:xfrm>
            <a:off x="16164000" y="4360320"/>
            <a:ext cx="7141680" cy="499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5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1336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37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38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1339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40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41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1342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43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44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1345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46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47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1348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49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50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1351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52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53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1354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55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56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1357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58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59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1360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61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62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1363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64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65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1366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67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68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1369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70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71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1372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73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74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1375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76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77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1378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79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80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1381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82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83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1384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85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86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1387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88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89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1390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91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1392" name=""/>
          <p:cNvSpPr/>
          <p:nvPr/>
        </p:nvSpPr>
        <p:spPr>
          <a:xfrm>
            <a:off x="504360" y="-61560"/>
            <a:ext cx="23613840" cy="152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9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LSP</a:t>
            </a:r>
            <a:endParaRPr b="0" lang="ru-RU" sz="9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3" name=""/>
          <p:cNvSpPr/>
          <p:nvPr/>
        </p:nvSpPr>
        <p:spPr>
          <a:xfrm>
            <a:off x="555120" y="2219040"/>
            <a:ext cx="23459760" cy="770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ru-RU" sz="6000" spc="-1" strike="noStrike">
                <a:solidFill>
                  <a:srgbClr val="ffffff"/>
                </a:solidFill>
                <a:latin typeface="Ubuntu"/>
                <a:ea typeface="Noto Sans CJK SC"/>
              </a:rPr>
              <a:t>Lsp —</a:t>
            </a:r>
            <a:r>
              <a:rPr b="0" lang="ru-RU" sz="6000" spc="-1" strike="noStrike">
                <a:solidFill>
                  <a:srgbClr val="ffffff"/>
                </a:solidFill>
                <a:latin typeface="Ubuntu"/>
                <a:ea typeface="Noto Sans CJK SC"/>
              </a:rPr>
              <a:t> language server protocol, языковой серверный протокол позволяет редактору напрямую общаться с языковым сервером, получать от него ошибки и подсвечивать их в коде и т.п.</a:t>
            </a:r>
            <a:endParaRPr b="0" lang="ru-RU" sz="6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4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1395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96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397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1398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399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00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1401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02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03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1404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05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06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1407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08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09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1410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11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12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1413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14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15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1416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17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18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1419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20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21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1422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23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24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1425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26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27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1428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29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30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1431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32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33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1434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35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36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1437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38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39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1440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41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42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1443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44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45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1446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47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48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1449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50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pic>
        <p:nvPicPr>
          <p:cNvPr id="1451" name="" descr=""/>
          <p:cNvPicPr/>
          <p:nvPr/>
        </p:nvPicPr>
        <p:blipFill>
          <a:blip r:embed="rId1"/>
          <a:stretch/>
        </p:blipFill>
        <p:spPr>
          <a:xfrm>
            <a:off x="1260000" y="1260000"/>
            <a:ext cx="9718200" cy="10613160"/>
          </a:xfrm>
          <a:prstGeom prst="rect">
            <a:avLst/>
          </a:prstGeom>
          <a:ln w="0">
            <a:noFill/>
          </a:ln>
        </p:spPr>
      </p:pic>
      <p:pic>
        <p:nvPicPr>
          <p:cNvPr id="1452" name="" descr=""/>
          <p:cNvPicPr/>
          <p:nvPr/>
        </p:nvPicPr>
        <p:blipFill>
          <a:blip r:embed="rId2"/>
          <a:stretch/>
        </p:blipFill>
        <p:spPr>
          <a:xfrm>
            <a:off x="13234680" y="1512000"/>
            <a:ext cx="10235520" cy="9718200"/>
          </a:xfrm>
          <a:prstGeom prst="rect">
            <a:avLst/>
          </a:prstGeom>
          <a:ln w="0">
            <a:noFill/>
          </a:ln>
        </p:spPr>
      </p:pic>
      <p:sp>
        <p:nvSpPr>
          <p:cNvPr id="1453" name=""/>
          <p:cNvSpPr txBox="1"/>
          <p:nvPr/>
        </p:nvSpPr>
        <p:spPr>
          <a:xfrm>
            <a:off x="3384000" y="1116000"/>
            <a:ext cx="4680000" cy="14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8800" spc="-1" strike="noStrike">
                <a:solidFill>
                  <a:srgbClr val="ffffff"/>
                </a:solidFill>
                <a:latin typeface="Arial"/>
              </a:rPr>
              <a:t>NO LSP</a:t>
            </a:r>
            <a:endParaRPr b="0" lang="ru-RU" sz="8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54" name=""/>
          <p:cNvSpPr txBox="1"/>
          <p:nvPr/>
        </p:nvSpPr>
        <p:spPr>
          <a:xfrm>
            <a:off x="17316000" y="1080000"/>
            <a:ext cx="2484000" cy="14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8800" spc="-1" strike="noStrike">
                <a:solidFill>
                  <a:srgbClr val="ffffff"/>
                </a:solidFill>
                <a:latin typeface="Arial"/>
              </a:rPr>
              <a:t>LSP</a:t>
            </a:r>
            <a:endParaRPr b="0" lang="ru-RU" sz="8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5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1456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57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58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1459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60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61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1462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63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64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1465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66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67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1468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69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70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1471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72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73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1474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75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76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1477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78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79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1480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81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82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1483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84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85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1486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87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88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1489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90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91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1492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93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94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1495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96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497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1498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499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00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1501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02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03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1504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05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06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1507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08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09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1510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11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1512" name=""/>
          <p:cNvSpPr/>
          <p:nvPr/>
        </p:nvSpPr>
        <p:spPr>
          <a:xfrm>
            <a:off x="360000" y="540000"/>
            <a:ext cx="23218200" cy="14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ru-RU" sz="9600" spc="-1" strike="noStrike">
                <a:solidFill>
                  <a:srgbClr val="ffffff"/>
                </a:solidFill>
                <a:latin typeface="Arial"/>
                <a:ea typeface="Helvetica Neue"/>
              </a:rPr>
              <a:t>Мультиплексоры</a:t>
            </a:r>
            <a:endParaRPr b="0" lang="ru-RU" sz="9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13" name="" descr=""/>
          <p:cNvPicPr/>
          <p:nvPr/>
        </p:nvPicPr>
        <p:blipFill>
          <a:blip r:embed="rId1"/>
          <a:stretch/>
        </p:blipFill>
        <p:spPr>
          <a:xfrm>
            <a:off x="1219680" y="2088000"/>
            <a:ext cx="16418520" cy="4318200"/>
          </a:xfrm>
          <a:prstGeom prst="rect">
            <a:avLst/>
          </a:prstGeom>
          <a:ln w="0">
            <a:noFill/>
          </a:ln>
        </p:spPr>
      </p:pic>
      <p:pic>
        <p:nvPicPr>
          <p:cNvPr id="1514" name="" descr=""/>
          <p:cNvPicPr/>
          <p:nvPr/>
        </p:nvPicPr>
        <p:blipFill>
          <a:blip r:embed="rId2"/>
          <a:stretch/>
        </p:blipFill>
        <p:spPr>
          <a:xfrm>
            <a:off x="1080000" y="7189920"/>
            <a:ext cx="5768280" cy="5768280"/>
          </a:xfrm>
          <a:prstGeom prst="rect">
            <a:avLst/>
          </a:prstGeom>
          <a:ln w="0">
            <a:noFill/>
          </a:ln>
        </p:spPr>
      </p:pic>
      <p:pic>
        <p:nvPicPr>
          <p:cNvPr id="1515" name="" descr=""/>
          <p:cNvPicPr/>
          <p:nvPr/>
        </p:nvPicPr>
        <p:blipFill>
          <a:blip r:embed="rId3"/>
          <a:stretch/>
        </p:blipFill>
        <p:spPr>
          <a:xfrm>
            <a:off x="9900000" y="6480000"/>
            <a:ext cx="12778200" cy="6644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6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1517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18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19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1520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21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22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1523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24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25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1526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27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28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1529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30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31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1532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33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34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1535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36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37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1538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39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40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1541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42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43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1544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45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46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1547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48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49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1550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51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52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1553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54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55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1556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57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58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1559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60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61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1562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63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64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1565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66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67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1568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69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70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1571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72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pic>
        <p:nvPicPr>
          <p:cNvPr id="1573" name="" descr=""/>
          <p:cNvPicPr/>
          <p:nvPr/>
        </p:nvPicPr>
        <p:blipFill>
          <a:blip r:embed="rId1"/>
          <a:stretch/>
        </p:blipFill>
        <p:spPr>
          <a:xfrm>
            <a:off x="1080000" y="699480"/>
            <a:ext cx="21377520" cy="10098720"/>
          </a:xfrm>
          <a:prstGeom prst="rect">
            <a:avLst/>
          </a:prstGeom>
          <a:ln w="0">
            <a:noFill/>
          </a:ln>
        </p:spPr>
      </p:pic>
      <p:sp>
        <p:nvSpPr>
          <p:cNvPr id="1574" name=""/>
          <p:cNvSpPr/>
          <p:nvPr/>
        </p:nvSpPr>
        <p:spPr>
          <a:xfrm>
            <a:off x="540000" y="10980000"/>
            <a:ext cx="23038200" cy="223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7200" spc="-1" strike="noStrike">
                <a:solidFill>
                  <a:srgbClr val="ffffff"/>
                </a:solidFill>
                <a:latin typeface="Arial"/>
                <a:ea typeface="Helvetica Neue"/>
              </a:rPr>
              <a:t>Отображение картинки в консольном редакторе, который открыт через kitty</a:t>
            </a:r>
            <a:endParaRPr b="0" lang="ru-RU" sz="7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5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1576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77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78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1579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80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81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1582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83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84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1585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86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87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1588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89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90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1591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92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93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1594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95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96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1597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598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599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1600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01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02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1603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04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05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1606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07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08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1609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10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11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1612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13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14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1615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16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17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1618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19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20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1621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22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23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1624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25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26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1627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28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29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1630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31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1632" name=""/>
          <p:cNvSpPr/>
          <p:nvPr/>
        </p:nvSpPr>
        <p:spPr>
          <a:xfrm>
            <a:off x="180000" y="892800"/>
            <a:ext cx="23578200" cy="144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ru-RU" sz="9600" spc="-1" strike="noStrike">
                <a:solidFill>
                  <a:srgbClr val="ffffff"/>
                </a:solidFill>
                <a:latin typeface="Arial"/>
                <a:ea typeface="Helvetica Neue"/>
              </a:rPr>
              <a:t>Ключевые плагины для neovim</a:t>
            </a:r>
            <a:endParaRPr b="0" lang="ru-RU" sz="9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3" name=""/>
          <p:cNvSpPr txBox="1"/>
          <p:nvPr/>
        </p:nvSpPr>
        <p:spPr>
          <a:xfrm>
            <a:off x="1260000" y="4176000"/>
            <a:ext cx="4860000" cy="14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8800" spc="-1" strike="noStrike">
                <a:solidFill>
                  <a:srgbClr val="ffffff"/>
                </a:solidFill>
                <a:latin typeface="Arial"/>
              </a:rPr>
              <a:t>Neotree</a:t>
            </a:r>
            <a:endParaRPr b="0" lang="ru-RU" sz="8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4" name=""/>
          <p:cNvSpPr txBox="1"/>
          <p:nvPr/>
        </p:nvSpPr>
        <p:spPr>
          <a:xfrm>
            <a:off x="15840000" y="5819040"/>
            <a:ext cx="6624000" cy="1776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8800" spc="-1" strike="noStrike">
                <a:solidFill>
                  <a:srgbClr val="ffffff"/>
                </a:solidFill>
                <a:latin typeface="Arial"/>
              </a:rPr>
              <a:t>Telescope</a:t>
            </a:r>
            <a:endParaRPr b="0" lang="ru-RU" sz="8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5" name=""/>
          <p:cNvSpPr txBox="1"/>
          <p:nvPr/>
        </p:nvSpPr>
        <p:spPr>
          <a:xfrm>
            <a:off x="1440000" y="7619040"/>
            <a:ext cx="3996000" cy="1776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8800" spc="-1" strike="noStrike">
                <a:solidFill>
                  <a:srgbClr val="ffffff"/>
                </a:solidFill>
                <a:latin typeface="Arial"/>
              </a:rPr>
              <a:t>Mason</a:t>
            </a:r>
            <a:endParaRPr b="0" lang="ru-RU" sz="8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36" name=""/>
          <p:cNvSpPr txBox="1"/>
          <p:nvPr/>
        </p:nvSpPr>
        <p:spPr>
          <a:xfrm>
            <a:off x="15912000" y="9432000"/>
            <a:ext cx="5688000" cy="1776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8800" spc="-1" strike="noStrike">
                <a:solidFill>
                  <a:srgbClr val="ffffff"/>
                </a:solidFill>
                <a:latin typeface="Arial"/>
                <a:ea typeface="Helvetica Neue"/>
              </a:rPr>
              <a:t>Treesitter</a:t>
            </a:r>
            <a:endParaRPr b="0" lang="ru-RU" sz="8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7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1638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39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40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1641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42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43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1644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45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46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1647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48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49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1650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51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52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1653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54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55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1656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57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58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1659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60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61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1662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63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64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1665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66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67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1668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69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70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1671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72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73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1674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75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76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1677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78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79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1680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81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82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1683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84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85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1686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87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88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1689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90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91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1692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93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pic>
        <p:nvPicPr>
          <p:cNvPr id="1694" name="" descr=""/>
          <p:cNvPicPr/>
          <p:nvPr/>
        </p:nvPicPr>
        <p:blipFill>
          <a:blip r:embed="rId1"/>
          <a:stretch/>
        </p:blipFill>
        <p:spPr>
          <a:xfrm>
            <a:off x="1228320" y="334440"/>
            <a:ext cx="22313880" cy="11352960"/>
          </a:xfrm>
          <a:prstGeom prst="rect">
            <a:avLst/>
          </a:prstGeom>
          <a:ln w="0">
            <a:noFill/>
          </a:ln>
        </p:spPr>
      </p:pic>
      <p:sp>
        <p:nvSpPr>
          <p:cNvPr id="1695" name=""/>
          <p:cNvSpPr/>
          <p:nvPr/>
        </p:nvSpPr>
        <p:spPr>
          <a:xfrm>
            <a:off x="9900000" y="11880000"/>
            <a:ext cx="4498200" cy="12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8000" spc="-1" strike="noStrike">
                <a:solidFill>
                  <a:srgbClr val="ffffff"/>
                </a:solidFill>
                <a:latin typeface="Arial"/>
                <a:ea typeface="Helvetica Neue"/>
              </a:rPr>
              <a:t>Treesitter</a:t>
            </a:r>
            <a:endParaRPr b="0" lang="ru-RU" sz="8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6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1697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698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699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1700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01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02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1703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04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05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1706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07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08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1709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10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11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1712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13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14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1715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16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17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1718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19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20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1721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22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23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1724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25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26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1727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28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29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1730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31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32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1733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34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35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1736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37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38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1739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40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41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1742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43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44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1745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46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47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1748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49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50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1751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52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pic>
        <p:nvPicPr>
          <p:cNvPr id="1753" name="" descr=""/>
          <p:cNvPicPr/>
          <p:nvPr/>
        </p:nvPicPr>
        <p:blipFill>
          <a:blip r:embed="rId1"/>
          <a:stretch/>
        </p:blipFill>
        <p:spPr>
          <a:xfrm>
            <a:off x="4680000" y="360000"/>
            <a:ext cx="15298200" cy="11381040"/>
          </a:xfrm>
          <a:prstGeom prst="rect">
            <a:avLst/>
          </a:prstGeom>
          <a:ln w="0">
            <a:noFill/>
          </a:ln>
        </p:spPr>
      </p:pic>
      <p:sp>
        <p:nvSpPr>
          <p:cNvPr id="1754" name=""/>
          <p:cNvSpPr/>
          <p:nvPr/>
        </p:nvSpPr>
        <p:spPr>
          <a:xfrm>
            <a:off x="10440000" y="11194200"/>
            <a:ext cx="3365280" cy="12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8000" spc="-1" strike="noStrike">
                <a:solidFill>
                  <a:srgbClr val="ffffff"/>
                </a:solidFill>
                <a:latin typeface="Arial"/>
                <a:ea typeface="Helvetica Neue"/>
              </a:rPr>
              <a:t>Mason</a:t>
            </a:r>
            <a:endParaRPr b="0" lang="ru-RU" sz="8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5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1756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57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58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1759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60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61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1762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63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64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1765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66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67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1768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69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70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1771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72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73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1774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75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76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1777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78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79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1780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81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82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1783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84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85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1786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87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88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1789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90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91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1792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93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94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1795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96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797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1798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799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00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1801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02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03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1804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05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06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1807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08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09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1810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11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pic>
        <p:nvPicPr>
          <p:cNvPr id="1812" name="" descr=""/>
          <p:cNvPicPr/>
          <p:nvPr/>
        </p:nvPicPr>
        <p:blipFill>
          <a:blip r:embed="rId1"/>
          <a:stretch/>
        </p:blipFill>
        <p:spPr>
          <a:xfrm>
            <a:off x="1879200" y="360000"/>
            <a:ext cx="20799000" cy="11484000"/>
          </a:xfrm>
          <a:prstGeom prst="rect">
            <a:avLst/>
          </a:prstGeom>
          <a:ln w="0">
            <a:noFill/>
          </a:ln>
        </p:spPr>
      </p:pic>
      <p:sp>
        <p:nvSpPr>
          <p:cNvPr id="1813" name=""/>
          <p:cNvSpPr/>
          <p:nvPr/>
        </p:nvSpPr>
        <p:spPr>
          <a:xfrm>
            <a:off x="8280000" y="12161520"/>
            <a:ext cx="5938200" cy="13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0" lang="ru-RU" sz="8800" spc="-1" strike="noStrike">
                <a:solidFill>
                  <a:srgbClr val="ffffff"/>
                </a:solidFill>
                <a:latin typeface="Arial"/>
                <a:ea typeface="Helvetica Neue"/>
              </a:rPr>
              <a:t>Neotree</a:t>
            </a:r>
            <a:endParaRPr b="0" lang="ru-RU" sz="8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4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1815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16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17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1818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19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20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1821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22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23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1824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25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26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1827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28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29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1830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31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32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1833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34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35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1836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37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38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1839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40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41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1842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43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44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1845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46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47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1848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49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50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1851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52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53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1854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55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56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1857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58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59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1860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61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62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1863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64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65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1866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67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68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1869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70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pic>
        <p:nvPicPr>
          <p:cNvPr id="1871" name="" descr=""/>
          <p:cNvPicPr/>
          <p:nvPr/>
        </p:nvPicPr>
        <p:blipFill>
          <a:blip r:embed="rId1"/>
          <a:stretch/>
        </p:blipFill>
        <p:spPr>
          <a:xfrm>
            <a:off x="2486880" y="648000"/>
            <a:ext cx="19288440" cy="10690200"/>
          </a:xfrm>
          <a:prstGeom prst="rect">
            <a:avLst/>
          </a:prstGeom>
          <a:ln w="0">
            <a:noFill/>
          </a:ln>
        </p:spPr>
      </p:pic>
      <p:sp>
        <p:nvSpPr>
          <p:cNvPr id="1872" name=""/>
          <p:cNvSpPr/>
          <p:nvPr/>
        </p:nvSpPr>
        <p:spPr>
          <a:xfrm>
            <a:off x="8747280" y="11880000"/>
            <a:ext cx="5830920" cy="154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9600" spc="-1" strike="noStrike">
                <a:solidFill>
                  <a:srgbClr val="ffffff"/>
                </a:solidFill>
                <a:latin typeface="Arial"/>
                <a:ea typeface="Helvetica Neue"/>
              </a:rPr>
              <a:t>Telescope</a:t>
            </a:r>
            <a:endParaRPr b="0" lang="ru-RU" sz="9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247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48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49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250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51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52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253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54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55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256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57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58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259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60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61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262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63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64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265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66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67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268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69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70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271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72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73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274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75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76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277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78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79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280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81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82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283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84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85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286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87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88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289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90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91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292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93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94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295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96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97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298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99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00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301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02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1218960" y="648000"/>
            <a:ext cx="21943080" cy="157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9600" spc="-1" strike="noStrike">
                <a:solidFill>
                  <a:srgbClr val="ffffff"/>
                </a:solidFill>
                <a:latin typeface="Helvetica Neue"/>
              </a:rPr>
              <a:t>О чем поговорим</a:t>
            </a:r>
            <a:endParaRPr b="0" lang="ru-RU" sz="9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subTitle"/>
          </p:nvPr>
        </p:nvSpPr>
        <p:spPr>
          <a:xfrm>
            <a:off x="1218960" y="3209400"/>
            <a:ext cx="21943080" cy="930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</a:rPr>
              <a:t>Какие были редакторы ранее?</a:t>
            </a:r>
            <a:endParaRPr b="0" lang="ru-RU" sz="6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</a:rPr>
              <a:t>Что такое neovim?</a:t>
            </a:r>
            <a:endParaRPr b="0" lang="ru-RU" sz="6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</a:rPr>
              <a:t>В чем отличие neovim от vim?</a:t>
            </a:r>
            <a:endParaRPr b="0" lang="ru-RU" sz="6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  <a:ea typeface="Noto Sans CJK SC"/>
              </a:rPr>
              <a:t>Минусы в готовых решениях.</a:t>
            </a:r>
            <a:endParaRPr b="0" lang="ru-RU" sz="6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  <a:ea typeface="Noto Sans CJK SC"/>
              </a:rPr>
              <a:t>Переход со стандартного редактора кода на neovim?</a:t>
            </a:r>
            <a:endParaRPr b="0" lang="ru-RU" sz="6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  <a:ea typeface="Noto Sans CJK SC"/>
              </a:rPr>
              <a:t>Будущее за neovim и vscode?</a:t>
            </a:r>
            <a:endParaRPr b="0" lang="ru-RU" sz="6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spcAft>
                <a:spcPts val="1417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  <a:ea typeface="Noto Sans CJK SC"/>
              </a:rPr>
              <a:t>Плюсы и минусы neovim.</a:t>
            </a:r>
            <a:endParaRPr b="0" lang="ru-RU" sz="6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3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1874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75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76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1877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78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79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1880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81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82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1883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84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85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1886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87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88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1889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90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91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1892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93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94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1895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96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897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1898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899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00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1901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02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03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1904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05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06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1907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08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09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1910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11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12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1913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14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15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1916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17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18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1919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20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21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1922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23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24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1925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26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27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1928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29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pic>
        <p:nvPicPr>
          <p:cNvPr id="1930" name="" descr=""/>
          <p:cNvPicPr/>
          <p:nvPr/>
        </p:nvPicPr>
        <p:blipFill>
          <a:blip r:embed="rId1"/>
          <a:stretch/>
        </p:blipFill>
        <p:spPr>
          <a:xfrm>
            <a:off x="3060000" y="1620000"/>
            <a:ext cx="19164600" cy="989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1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1932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33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34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1935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36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37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1938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39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40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1941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42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43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1944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45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46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1947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48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49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1950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51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52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1953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54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55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1956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57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58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1959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60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61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1962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63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64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1965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66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67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1968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69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70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1971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72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73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1974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75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76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1977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78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79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1980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81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82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1983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84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85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1986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87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1988" name=""/>
          <p:cNvSpPr/>
          <p:nvPr/>
        </p:nvSpPr>
        <p:spPr>
          <a:xfrm>
            <a:off x="720000" y="554760"/>
            <a:ext cx="22353480" cy="160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9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Готовые сборки neovim</a:t>
            </a:r>
            <a:endParaRPr b="0" lang="ru-RU" sz="9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989" name="" descr=""/>
          <p:cNvPicPr/>
          <p:nvPr/>
        </p:nvPicPr>
        <p:blipFill>
          <a:blip r:embed="rId1"/>
          <a:stretch/>
        </p:blipFill>
        <p:spPr>
          <a:xfrm>
            <a:off x="900000" y="2340000"/>
            <a:ext cx="9538200" cy="9538200"/>
          </a:xfrm>
          <a:prstGeom prst="rect">
            <a:avLst/>
          </a:prstGeom>
          <a:ln w="0">
            <a:noFill/>
          </a:ln>
        </p:spPr>
      </p:pic>
      <p:pic>
        <p:nvPicPr>
          <p:cNvPr id="1990" name="" descr=""/>
          <p:cNvPicPr/>
          <p:nvPr/>
        </p:nvPicPr>
        <p:blipFill>
          <a:blip r:embed="rId2"/>
          <a:stretch/>
        </p:blipFill>
        <p:spPr>
          <a:xfrm>
            <a:off x="11160000" y="3692160"/>
            <a:ext cx="12668040" cy="692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1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1992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93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94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1995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96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1997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1998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1999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00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2001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02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03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2004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05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06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2007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08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09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2010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11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12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2013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14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15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2016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17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18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2019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20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21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2022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23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24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2025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26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27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2028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29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30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2031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32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33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2034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35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36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2037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38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39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2040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41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42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2043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44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45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2046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47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2048" name=""/>
          <p:cNvSpPr/>
          <p:nvPr/>
        </p:nvSpPr>
        <p:spPr>
          <a:xfrm>
            <a:off x="540000" y="422280"/>
            <a:ext cx="23218200" cy="263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ru-RU" sz="9600" spc="-1" strike="noStrike">
                <a:solidFill>
                  <a:srgbClr val="ffffff"/>
                </a:solidFill>
                <a:latin typeface="Arial"/>
                <a:ea typeface="Helvetica Neue"/>
              </a:rPr>
              <a:t>Переход со стандартного редактора кода на neovim</a:t>
            </a:r>
            <a:endParaRPr b="0" lang="ru-RU" sz="9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49" name=""/>
          <p:cNvSpPr/>
          <p:nvPr/>
        </p:nvSpPr>
        <p:spPr>
          <a:xfrm>
            <a:off x="484920" y="3888000"/>
            <a:ext cx="23453280" cy="52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marL="216000" indent="-216000">
              <a:lnSpc>
                <a:spcPct val="115000"/>
              </a:lnSpc>
              <a:spcBef>
                <a:spcPts val="1134"/>
              </a:spcBef>
              <a:spcAft>
                <a:spcPts val="113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  <a:ea typeface="Helvetica Neue"/>
              </a:rPr>
              <a:t>Подробно изучить, что из себя представляет neovim;</a:t>
            </a:r>
            <a:endParaRPr b="0" lang="ru-RU" sz="6000" spc="-1" strike="noStrike">
              <a:solidFill>
                <a:srgbClr val="ffffff"/>
              </a:solidFill>
              <a:latin typeface="Arial"/>
              <a:ea typeface="Noto Sans CJK SC"/>
            </a:endParaRPr>
          </a:p>
          <a:p>
            <a:pPr marL="216000" indent="-216000">
              <a:lnSpc>
                <a:spcPct val="115000"/>
              </a:lnSpc>
              <a:spcBef>
                <a:spcPts val="1134"/>
              </a:spcBef>
              <a:spcAft>
                <a:spcPts val="113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  <a:ea typeface="Helvetica Neue"/>
              </a:rPr>
              <a:t>Найти материал для изучения;</a:t>
            </a:r>
            <a:endParaRPr b="0" lang="ru-RU" sz="6000" spc="-1" strike="noStrike">
              <a:solidFill>
                <a:srgbClr val="ffffff"/>
              </a:solidFill>
              <a:latin typeface="Arial"/>
              <a:ea typeface="Noto Sans CJK SC"/>
            </a:endParaRPr>
          </a:p>
          <a:p>
            <a:pPr marL="216000" indent="-216000">
              <a:lnSpc>
                <a:spcPct val="115000"/>
              </a:lnSpc>
              <a:spcBef>
                <a:spcPts val="1134"/>
              </a:spcBef>
              <a:spcAft>
                <a:spcPts val="113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  <a:ea typeface="Helvetica Neue"/>
              </a:rPr>
              <a:t>Самостоятельно практиковаться;</a:t>
            </a:r>
            <a:endParaRPr b="0" lang="ru-RU" sz="6000" spc="-1" strike="noStrike">
              <a:solidFill>
                <a:srgbClr val="ffffff"/>
              </a:solidFill>
              <a:latin typeface="Arial"/>
              <a:ea typeface="Noto Sans CJK SC"/>
            </a:endParaRPr>
          </a:p>
          <a:p>
            <a:pPr marL="216000" indent="-216000">
              <a:lnSpc>
                <a:spcPct val="115000"/>
              </a:lnSpc>
              <a:spcBef>
                <a:spcPts val="1134"/>
              </a:spcBef>
              <a:spcAft>
                <a:spcPts val="113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  <a:ea typeface="Helvetica Neue"/>
              </a:rPr>
              <a:t>Настроить под себя одно из готовых решений.</a:t>
            </a:r>
            <a:endParaRPr b="0" lang="ru-RU" sz="6000" spc="-1" strike="noStrike">
              <a:solidFill>
                <a:srgbClr val="ffffff"/>
              </a:solidFill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2051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52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53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2054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55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56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2057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58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59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2060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61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62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2063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64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65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2066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67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68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2069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70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71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2072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73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74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2075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76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77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2078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79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80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2081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82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83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2084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85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86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2087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88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89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2090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91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92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2093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94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95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2096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097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098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2099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00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01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2102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03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04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2105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06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pic>
        <p:nvPicPr>
          <p:cNvPr id="2107" name="" descr=""/>
          <p:cNvPicPr/>
          <p:nvPr/>
        </p:nvPicPr>
        <p:blipFill>
          <a:blip r:embed="rId1"/>
          <a:stretch/>
        </p:blipFill>
        <p:spPr>
          <a:xfrm>
            <a:off x="2700000" y="2414160"/>
            <a:ext cx="19618200" cy="10817280"/>
          </a:xfrm>
          <a:prstGeom prst="rect">
            <a:avLst/>
          </a:prstGeom>
          <a:ln w="0">
            <a:noFill/>
          </a:ln>
        </p:spPr>
      </p:pic>
      <p:sp>
        <p:nvSpPr>
          <p:cNvPr id="2108" name=""/>
          <p:cNvSpPr/>
          <p:nvPr/>
        </p:nvSpPr>
        <p:spPr>
          <a:xfrm>
            <a:off x="1620000" y="192600"/>
            <a:ext cx="21849480" cy="196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9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Будущее за neovim и vscode?</a:t>
            </a:r>
            <a:endParaRPr b="0" lang="ru-RU" sz="9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2110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11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12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2113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14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15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2116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17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18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2119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20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21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2122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23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24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2125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26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27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2128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29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30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2131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32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33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2134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35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36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2137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38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39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2140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41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42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2143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44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45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2146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47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48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2149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50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51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2152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53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54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2155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56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57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2158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59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60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2161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62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63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2164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65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2166" name=""/>
          <p:cNvSpPr/>
          <p:nvPr/>
        </p:nvSpPr>
        <p:spPr>
          <a:xfrm>
            <a:off x="402840" y="2572920"/>
            <a:ext cx="23535360" cy="57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  <a:ea typeface="Helvetica Neue"/>
              </a:rPr>
              <a:t>Бесплатная лицензия</a:t>
            </a:r>
            <a:endParaRPr b="0" lang="ru-RU" sz="6000" spc="-1" strike="noStrike">
              <a:solidFill>
                <a:srgbClr val="ffffff"/>
              </a:solidFill>
              <a:latin typeface="Arial"/>
              <a:ea typeface="Noto Sans CJK SC"/>
            </a:endParaRPr>
          </a:p>
          <a:p>
            <a:pPr marL="216000" indent="-21600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  <a:ea typeface="Helvetica Neue"/>
              </a:rPr>
              <a:t>Меньшее требование к железу;</a:t>
            </a:r>
            <a:endParaRPr b="0" lang="ru-RU" sz="6000" spc="-1" strike="noStrike">
              <a:solidFill>
                <a:srgbClr val="ffffff"/>
              </a:solidFill>
              <a:latin typeface="Arial"/>
              <a:ea typeface="Noto Sans CJK SC"/>
            </a:endParaRPr>
          </a:p>
          <a:p>
            <a:pPr marL="216000" indent="-21600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  <a:ea typeface="Helvetica Neue"/>
              </a:rPr>
              <a:t>Neovim будет все больше теснить vscode в среднесрочной перспективе.</a:t>
            </a:r>
            <a:endParaRPr b="0" lang="ru-RU" sz="6000" spc="-1" strike="noStrike">
              <a:solidFill>
                <a:srgbClr val="ffffff"/>
              </a:solidFill>
              <a:latin typeface="Arial"/>
              <a:ea typeface="Noto Sans CJK SC"/>
            </a:endParaRPr>
          </a:p>
        </p:txBody>
      </p:sp>
      <p:sp>
        <p:nvSpPr>
          <p:cNvPr id="2167" name=""/>
          <p:cNvSpPr txBox="1"/>
          <p:nvPr/>
        </p:nvSpPr>
        <p:spPr>
          <a:xfrm>
            <a:off x="3767760" y="589320"/>
            <a:ext cx="17292240" cy="175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9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Будущее </a:t>
            </a:r>
            <a:r>
              <a:rPr b="0" lang="ru-RU" sz="9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за neovim </a:t>
            </a:r>
            <a:r>
              <a:rPr b="0" lang="ru-RU" sz="9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и vscode?</a:t>
            </a:r>
            <a:endParaRPr b="0" lang="ru-RU" sz="9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One more thing…"/>
          <p:cNvSpPr/>
          <p:nvPr/>
        </p:nvSpPr>
        <p:spPr>
          <a:xfrm>
            <a:off x="5263920" y="6121080"/>
            <a:ext cx="13853520" cy="1470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 defTabSz="2438280">
              <a:lnSpc>
                <a:spcPct val="90000"/>
              </a:lnSpc>
              <a:tabLst>
                <a:tab algn="l" pos="0"/>
              </a:tabLst>
            </a:pPr>
            <a:endParaRPr b="0" lang="ru-RU" sz="10000" spc="-1" strike="noStrike">
              <a:solidFill>
                <a:srgbClr val="ffffff"/>
              </a:solidFill>
              <a:latin typeface="Arial"/>
              <a:ea typeface="Helvetica Neue"/>
            </a:endParaRPr>
          </a:p>
        </p:txBody>
      </p:sp>
      <p:grpSp>
        <p:nvGrpSpPr>
          <p:cNvPr id="2169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2170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71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72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2173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74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75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2176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77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78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2179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80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81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2182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83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84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2185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86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87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2188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89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90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2191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92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93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2194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95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96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2197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198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199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2200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01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02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2203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04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05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2206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07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08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2209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10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11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2212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13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14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2215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16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17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2218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19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20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2221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22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23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2224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25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pic>
        <p:nvPicPr>
          <p:cNvPr id="2226" name="" descr=""/>
          <p:cNvPicPr/>
          <p:nvPr/>
        </p:nvPicPr>
        <p:blipFill>
          <a:blip r:embed="rId1"/>
          <a:stretch/>
        </p:blipFill>
        <p:spPr>
          <a:xfrm>
            <a:off x="2484000" y="252000"/>
            <a:ext cx="19402200" cy="10650240"/>
          </a:xfrm>
          <a:prstGeom prst="rect">
            <a:avLst/>
          </a:prstGeom>
          <a:ln w="0">
            <a:noFill/>
          </a:ln>
        </p:spPr>
      </p:pic>
      <p:sp>
        <p:nvSpPr>
          <p:cNvPr id="2227" name=""/>
          <p:cNvSpPr/>
          <p:nvPr/>
        </p:nvSpPr>
        <p:spPr>
          <a:xfrm>
            <a:off x="2160000" y="11160000"/>
            <a:ext cx="20158200" cy="21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7200" spc="-1" strike="noStrike">
                <a:solidFill>
                  <a:srgbClr val="ffffff"/>
                </a:solidFill>
                <a:latin typeface="Arial"/>
                <a:ea typeface="Helvetica Neue"/>
              </a:rPr>
              <a:t>Пример работы настроенного редактора кода на neovim</a:t>
            </a:r>
            <a:endParaRPr b="0" lang="ru-RU" sz="7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8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2229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30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31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2232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33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34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2235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36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37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2238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39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40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2241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42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43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2244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45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46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2247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48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49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2250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51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52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2253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54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55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2256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57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58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2259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60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61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2262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63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64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2265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66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67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2268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69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70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2271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72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73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2274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75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76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2277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78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79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2280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81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82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2283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84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2285" name=""/>
          <p:cNvSpPr/>
          <p:nvPr/>
        </p:nvSpPr>
        <p:spPr>
          <a:xfrm>
            <a:off x="900000" y="756000"/>
            <a:ext cx="21958200" cy="133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ru-RU" sz="9600" spc="-1" strike="noStrike">
                <a:solidFill>
                  <a:srgbClr val="ffffff"/>
                </a:solidFill>
                <a:latin typeface="Arial"/>
                <a:ea typeface="Helvetica Neue"/>
              </a:rPr>
              <a:t>Плюсы Neovim</a:t>
            </a:r>
            <a:endParaRPr b="0" lang="ru-RU" sz="9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86" name=""/>
          <p:cNvSpPr/>
          <p:nvPr/>
        </p:nvSpPr>
        <p:spPr>
          <a:xfrm>
            <a:off x="439560" y="2700000"/>
            <a:ext cx="23498640" cy="648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  <a:ea typeface="Helvetica Neue"/>
              </a:rPr>
              <a:t>Простота настройки и легкость переноса на другие рабочие машины;</a:t>
            </a:r>
            <a:endParaRPr b="0" lang="ru-RU" sz="6000" spc="-1" strike="noStrike">
              <a:solidFill>
                <a:srgbClr val="ffffff"/>
              </a:solidFill>
              <a:latin typeface="Arial"/>
              <a:ea typeface="Noto Sans CJK SC"/>
            </a:endParaRPr>
          </a:p>
          <a:p>
            <a:pPr marL="216000" indent="-21600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  <a:ea typeface="Helvetica Neue"/>
              </a:rPr>
              <a:t>Быстрее и стабильней работа;</a:t>
            </a:r>
            <a:endParaRPr b="0" lang="ru-RU" sz="6000" spc="-1" strike="noStrike">
              <a:solidFill>
                <a:srgbClr val="ffffff"/>
              </a:solidFill>
              <a:latin typeface="Arial"/>
              <a:ea typeface="Noto Sans CJK SC"/>
            </a:endParaRPr>
          </a:p>
          <a:p>
            <a:pPr marL="216000" indent="-216000">
              <a:lnSpc>
                <a:spcPct val="15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  <a:ea typeface="Helvetica Neue"/>
              </a:rPr>
              <a:t>Открытие больших файлов данных.</a:t>
            </a:r>
            <a:endParaRPr b="0" lang="ru-RU" sz="6000" spc="-1" strike="noStrike">
              <a:solidFill>
                <a:srgbClr val="ffffff"/>
              </a:solidFill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7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2288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89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90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2291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92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93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2294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95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96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2297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298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299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2300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01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02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2303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04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05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2306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07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08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2309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10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11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2312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13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14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2315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16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17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2318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19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20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2321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22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23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2324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25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26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2327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28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29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2330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31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32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2333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34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35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2336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37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38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2339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40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41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2342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43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2344" name=""/>
          <p:cNvSpPr/>
          <p:nvPr/>
        </p:nvSpPr>
        <p:spPr>
          <a:xfrm>
            <a:off x="1260000" y="648000"/>
            <a:ext cx="22138200" cy="14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ru-RU" sz="9600" spc="-1" strike="noStrike">
                <a:solidFill>
                  <a:srgbClr val="ffffff"/>
                </a:solidFill>
                <a:latin typeface="Arial"/>
                <a:ea typeface="Helvetica Neue"/>
              </a:rPr>
              <a:t>Минусы Neovim</a:t>
            </a:r>
            <a:endParaRPr b="0" lang="ru-RU" sz="9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45" name=""/>
          <p:cNvSpPr/>
          <p:nvPr/>
        </p:nvSpPr>
        <p:spPr>
          <a:xfrm>
            <a:off x="412560" y="2637360"/>
            <a:ext cx="23525640" cy="456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15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  <a:ea typeface="Helvetica Neue"/>
              </a:rPr>
              <a:t>Тяжелый переход;</a:t>
            </a:r>
            <a:endParaRPr b="0" lang="ru-RU" sz="6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  <a:ea typeface="Helvetica Neue"/>
              </a:rPr>
              <a:t>Агрессивная политика обновления плагинов;</a:t>
            </a:r>
            <a:endParaRPr b="0" lang="ru-RU" sz="6000" spc="-1" strike="noStrike">
              <a:solidFill>
                <a:srgbClr val="ffffff"/>
              </a:solid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6000" spc="-1" strike="noStrike">
                <a:solidFill>
                  <a:srgbClr val="ffffff"/>
                </a:solidFill>
                <a:latin typeface="Arial"/>
                <a:ea typeface="Helvetica Neue"/>
              </a:rPr>
              <a:t>Тяжело применить в большой корпоративной компании из-за отсутствия файла установщика</a:t>
            </a:r>
            <a:endParaRPr b="0" lang="ru-RU" sz="6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6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2347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48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49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2350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51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52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2353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54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55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2356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57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58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2359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60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61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2362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63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64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2365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66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67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2368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69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70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2371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72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73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2374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75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76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2377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78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79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2380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81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82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2383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84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85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2386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87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88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2389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90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91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2392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93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94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2395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96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397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2398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399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2400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2401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2402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2403" name="Спасибо!"/>
          <p:cNvSpPr/>
          <p:nvPr/>
        </p:nvSpPr>
        <p:spPr>
          <a:xfrm>
            <a:off x="6850440" y="5740560"/>
            <a:ext cx="10683000" cy="2234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 defTabSz="2438280">
              <a:lnSpc>
                <a:spcPct val="70000"/>
              </a:lnSpc>
              <a:tabLst>
                <a:tab algn="l" pos="0"/>
              </a:tabLst>
            </a:pPr>
            <a:r>
              <a:rPr b="0" lang="ru-RU" sz="20000" spc="-602" strike="noStrike">
                <a:solidFill>
                  <a:srgbClr val="9dcd25"/>
                </a:solidFill>
                <a:latin typeface="SB Sans Display Light"/>
                <a:ea typeface="SB Sans Display Light"/>
              </a:rPr>
              <a:t>Спасибо!</a:t>
            </a:r>
            <a:endParaRPr b="0" lang="ru-RU" sz="20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Кружок"/>
          <p:cNvSpPr/>
          <p:nvPr/>
        </p:nvSpPr>
        <p:spPr>
          <a:xfrm>
            <a:off x="4255200" y="-1110960"/>
            <a:ext cx="15935400" cy="15935400"/>
          </a:xfrm>
          <a:prstGeom prst="ellipse">
            <a:avLst/>
          </a:prstGeom>
          <a:noFill/>
          <a:ln w="12700">
            <a:solidFill>
              <a:srgbClr val="ffffff">
                <a:alpha val="40000"/>
              </a:srgbClr>
            </a:solidFill>
            <a:custDash>
              <a:ds d="100000" sp="200000"/>
            </a:custDash>
            <a:round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 defTabSz="825480">
              <a:lnSpc>
                <a:spcPct val="100000"/>
              </a:lnSpc>
              <a:tabLst>
                <a:tab algn="l" pos="0"/>
              </a:tabLst>
            </a:pPr>
            <a:endParaRPr b="0" lang="ru-RU" sz="3200" spc="-1" strike="noStrike">
              <a:solidFill>
                <a:srgbClr val="ffffff"/>
              </a:solidFill>
              <a:latin typeface="Helvetica Neue Medium"/>
              <a:ea typeface="Helvetica Neue Medium"/>
            </a:endParaRPr>
          </a:p>
        </p:txBody>
      </p:sp>
      <p:sp>
        <p:nvSpPr>
          <p:cNvPr id="2405" name="Кружок"/>
          <p:cNvSpPr/>
          <p:nvPr/>
        </p:nvSpPr>
        <p:spPr>
          <a:xfrm>
            <a:off x="5942880" y="600120"/>
            <a:ext cx="12495960" cy="12495960"/>
          </a:xfrm>
          <a:prstGeom prst="ellipse">
            <a:avLst/>
          </a:prstGeom>
          <a:noFill/>
          <a:ln w="12700">
            <a:solidFill>
              <a:srgbClr val="ffffff">
                <a:alpha val="50000"/>
              </a:srgbClr>
            </a:solidFill>
            <a:custDash>
              <a:ds d="100000" sp="200000"/>
            </a:custDash>
            <a:round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 defTabSz="825480">
              <a:lnSpc>
                <a:spcPct val="100000"/>
              </a:lnSpc>
              <a:tabLst>
                <a:tab algn="l" pos="0"/>
              </a:tabLst>
            </a:pPr>
            <a:endParaRPr b="0" lang="ru-RU" sz="3200" spc="-1" strike="noStrike">
              <a:solidFill>
                <a:srgbClr val="ffffff"/>
              </a:solidFill>
              <a:latin typeface="Helvetica Neue Medium"/>
              <a:ea typeface="Helvetica Neue Medium"/>
            </a:endParaRPr>
          </a:p>
        </p:txBody>
      </p:sp>
      <p:sp>
        <p:nvSpPr>
          <p:cNvPr id="2406" name="Кружок"/>
          <p:cNvSpPr/>
          <p:nvPr/>
        </p:nvSpPr>
        <p:spPr>
          <a:xfrm>
            <a:off x="2625480" y="-2718360"/>
            <a:ext cx="19150560" cy="19150560"/>
          </a:xfrm>
          <a:prstGeom prst="ellipse">
            <a:avLst/>
          </a:prstGeom>
          <a:noFill/>
          <a:ln w="12700">
            <a:solidFill>
              <a:srgbClr val="ffffff">
                <a:alpha val="30000"/>
              </a:srgbClr>
            </a:solidFill>
            <a:custDash>
              <a:ds d="100000" sp="200000"/>
            </a:custDash>
            <a:round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 defTabSz="825480">
              <a:lnSpc>
                <a:spcPct val="100000"/>
              </a:lnSpc>
              <a:tabLst>
                <a:tab algn="l" pos="0"/>
              </a:tabLst>
            </a:pPr>
            <a:endParaRPr b="0" lang="ru-RU" sz="3200" spc="-1" strike="noStrike">
              <a:solidFill>
                <a:srgbClr val="ffffff"/>
              </a:solidFill>
              <a:latin typeface="Helvetica Neue Medium"/>
              <a:ea typeface="Helvetica Neue Medium"/>
            </a:endParaRPr>
          </a:p>
        </p:txBody>
      </p:sp>
      <p:sp>
        <p:nvSpPr>
          <p:cNvPr id="2407" name="Кружок"/>
          <p:cNvSpPr/>
          <p:nvPr/>
        </p:nvSpPr>
        <p:spPr>
          <a:xfrm>
            <a:off x="9273960" y="3939840"/>
            <a:ext cx="5833800" cy="5833800"/>
          </a:xfrm>
          <a:prstGeom prst="ellipse">
            <a:avLst/>
          </a:prstGeom>
          <a:noFill/>
          <a:ln w="12700">
            <a:solidFill>
              <a:srgbClr val="ffffff">
                <a:alpha val="75000"/>
              </a:srgbClr>
            </a:solidFill>
            <a:custDash>
              <a:ds d="100000" sp="200000"/>
            </a:custDash>
            <a:round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 defTabSz="825480">
              <a:lnSpc>
                <a:spcPct val="100000"/>
              </a:lnSpc>
              <a:tabLst>
                <a:tab algn="l" pos="0"/>
              </a:tabLst>
            </a:pPr>
            <a:endParaRPr b="0" lang="ru-RU" sz="3200" spc="-1" strike="noStrike">
              <a:solidFill>
                <a:srgbClr val="ffffff"/>
              </a:solidFill>
              <a:latin typeface="Helvetica Neue Medium"/>
              <a:ea typeface="Helvetica Neue Medium"/>
            </a:endParaRPr>
          </a:p>
        </p:txBody>
      </p:sp>
      <p:sp>
        <p:nvSpPr>
          <p:cNvPr id="2408" name="Кружок"/>
          <p:cNvSpPr/>
          <p:nvPr/>
        </p:nvSpPr>
        <p:spPr>
          <a:xfrm>
            <a:off x="7644600" y="2310480"/>
            <a:ext cx="9092880" cy="9092880"/>
          </a:xfrm>
          <a:prstGeom prst="ellipse">
            <a:avLst/>
          </a:prstGeom>
          <a:noFill/>
          <a:ln w="12700">
            <a:solidFill>
              <a:srgbClr val="ffffff">
                <a:alpha val="60000"/>
              </a:srgbClr>
            </a:solidFill>
            <a:custDash>
              <a:ds d="100000" sp="200000"/>
            </a:custDash>
            <a:round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 defTabSz="825480">
              <a:lnSpc>
                <a:spcPct val="100000"/>
              </a:lnSpc>
              <a:tabLst>
                <a:tab algn="l" pos="0"/>
              </a:tabLst>
            </a:pPr>
            <a:endParaRPr b="0" lang="ru-RU" sz="3200" spc="-1" strike="noStrike">
              <a:solidFill>
                <a:srgbClr val="ffffff"/>
              </a:solidFill>
              <a:latin typeface="Helvetica Neue Medium"/>
              <a:ea typeface="Helvetica Neue Medium"/>
            </a:endParaRPr>
          </a:p>
        </p:txBody>
      </p:sp>
      <p:sp>
        <p:nvSpPr>
          <p:cNvPr id="2409" name="Picture 2"/>
          <p:cNvSpPr/>
          <p:nvPr/>
        </p:nvSpPr>
        <p:spPr>
          <a:xfrm rot="20695200">
            <a:off x="7276320" y="7376040"/>
            <a:ext cx="1251720" cy="125172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Helvetica Neue"/>
            </a:endParaRPr>
          </a:p>
        </p:txBody>
      </p:sp>
      <p:sp>
        <p:nvSpPr>
          <p:cNvPr id="2410" name="Picture 4"/>
          <p:cNvSpPr/>
          <p:nvPr/>
        </p:nvSpPr>
        <p:spPr>
          <a:xfrm rot="20580000">
            <a:off x="14135400" y="4708800"/>
            <a:ext cx="1304280" cy="130428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Helvetica Neue"/>
            </a:endParaRPr>
          </a:p>
        </p:txBody>
      </p:sp>
      <p:pic>
        <p:nvPicPr>
          <p:cNvPr id="2411" name="Picture 6" descr=""/>
          <p:cNvPicPr/>
          <p:nvPr/>
        </p:nvPicPr>
        <p:blipFill>
          <a:blip r:embed="rId3"/>
          <a:stretch/>
        </p:blipFill>
        <p:spPr>
          <a:xfrm rot="19668600">
            <a:off x="15910920" y="7778520"/>
            <a:ext cx="1713960" cy="665280"/>
          </a:xfrm>
          <a:prstGeom prst="rect">
            <a:avLst/>
          </a:prstGeom>
          <a:ln w="0">
            <a:noFill/>
          </a:ln>
        </p:spPr>
      </p:pic>
      <p:pic>
        <p:nvPicPr>
          <p:cNvPr id="2412" name="Picture 8" descr="Branding Guidelines | webpack"/>
          <p:cNvPicPr/>
          <p:nvPr/>
        </p:nvPicPr>
        <p:blipFill>
          <a:blip r:embed="rId4"/>
          <a:stretch/>
        </p:blipFill>
        <p:spPr>
          <a:xfrm>
            <a:off x="15066360" y="941040"/>
            <a:ext cx="1773360" cy="1773360"/>
          </a:xfrm>
          <a:prstGeom prst="rect">
            <a:avLst/>
          </a:prstGeom>
          <a:ln w="0">
            <a:noFill/>
          </a:ln>
        </p:spPr>
      </p:pic>
      <p:sp>
        <p:nvSpPr>
          <p:cNvPr id="2413" name="AutoShape 10"/>
          <p:cNvSpPr/>
          <p:nvPr/>
        </p:nvSpPr>
        <p:spPr>
          <a:xfrm>
            <a:off x="12039480" y="6705720"/>
            <a:ext cx="30276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90000" rIns="90000" tIns="45000" bIns="45000" anchor="t">
            <a:noAutofit/>
          </a:bodyPr>
          <a:p>
            <a:pPr algn="ctr" defTabSz="2438280">
              <a:lnSpc>
                <a:spcPct val="100000"/>
              </a:lnSpc>
              <a:tabLst>
                <a:tab algn="l" pos="0"/>
              </a:tabLst>
            </a:pPr>
            <a:endParaRPr b="0" lang="ru-RU" sz="2400" spc="-1" strike="noStrike">
              <a:solidFill>
                <a:srgbClr val="5e5e5e"/>
              </a:solidFill>
              <a:latin typeface="Helvetica Neue"/>
              <a:ea typeface="Helvetica Neue"/>
            </a:endParaRPr>
          </a:p>
        </p:txBody>
      </p:sp>
      <p:pic>
        <p:nvPicPr>
          <p:cNvPr id="2414" name="Picture 18" descr=""/>
          <p:cNvPicPr/>
          <p:nvPr/>
        </p:nvPicPr>
        <p:blipFill>
          <a:blip r:embed="rId5"/>
          <a:stretch/>
        </p:blipFill>
        <p:spPr>
          <a:xfrm rot="865200">
            <a:off x="16406640" y="10551240"/>
            <a:ext cx="1485360" cy="1462680"/>
          </a:xfrm>
          <a:prstGeom prst="rect">
            <a:avLst/>
          </a:prstGeom>
          <a:ln w="0">
            <a:noFill/>
          </a:ln>
        </p:spPr>
      </p:pic>
      <p:pic>
        <p:nvPicPr>
          <p:cNvPr id="2415" name="Picture 20" descr="Yarn · GitHub"/>
          <p:cNvPicPr/>
          <p:nvPr/>
        </p:nvPicPr>
        <p:blipFill>
          <a:blip r:embed="rId6"/>
          <a:stretch/>
        </p:blipFill>
        <p:spPr>
          <a:xfrm rot="940800">
            <a:off x="3799080" y="11890080"/>
            <a:ext cx="1179000" cy="1179000"/>
          </a:xfrm>
          <a:prstGeom prst="rect">
            <a:avLst/>
          </a:prstGeom>
          <a:ln w="0">
            <a:noFill/>
          </a:ln>
        </p:spPr>
      </p:pic>
      <p:pic>
        <p:nvPicPr>
          <p:cNvPr id="2416" name="Picture 22" descr="esbuild Logo PNG Vector (SVG) Free Download"/>
          <p:cNvPicPr/>
          <p:nvPr/>
        </p:nvPicPr>
        <p:blipFill>
          <a:blip r:embed="rId7"/>
          <a:stretch/>
        </p:blipFill>
        <p:spPr>
          <a:xfrm rot="415800">
            <a:off x="11843280" y="85680"/>
            <a:ext cx="1182240" cy="1182240"/>
          </a:xfrm>
          <a:prstGeom prst="rect">
            <a:avLst/>
          </a:prstGeom>
          <a:ln w="0">
            <a:noFill/>
          </a:ln>
        </p:spPr>
      </p:pic>
      <p:pic>
        <p:nvPicPr>
          <p:cNvPr id="2417" name="Picture 28" descr="React — Википедия"/>
          <p:cNvPicPr/>
          <p:nvPr/>
        </p:nvPicPr>
        <p:blipFill>
          <a:blip r:embed="rId8"/>
          <a:stretch/>
        </p:blipFill>
        <p:spPr>
          <a:xfrm rot="868800">
            <a:off x="17525880" y="5263920"/>
            <a:ext cx="1628280" cy="1480320"/>
          </a:xfrm>
          <a:prstGeom prst="rect">
            <a:avLst/>
          </a:prstGeom>
          <a:ln w="0">
            <a:noFill/>
          </a:ln>
        </p:spPr>
      </p:pic>
      <p:pic>
        <p:nvPicPr>
          <p:cNvPr id="2418" name="Picture 32" descr="Redux Logo transparent PNG - StickPNG"/>
          <p:cNvPicPr/>
          <p:nvPr/>
        </p:nvPicPr>
        <p:blipFill>
          <a:blip r:embed="rId9"/>
          <a:stretch/>
        </p:blipFill>
        <p:spPr>
          <a:xfrm rot="1208400">
            <a:off x="5229000" y="5329080"/>
            <a:ext cx="1383840" cy="1319040"/>
          </a:xfrm>
          <a:prstGeom prst="rect">
            <a:avLst/>
          </a:prstGeom>
          <a:ln w="0">
            <a:noFill/>
          </a:ln>
        </p:spPr>
      </p:pic>
      <p:pic>
        <p:nvPicPr>
          <p:cNvPr id="2419" name="Picture 34" descr=""/>
          <p:cNvPicPr/>
          <p:nvPr/>
        </p:nvPicPr>
        <p:blipFill>
          <a:blip r:embed="rId10"/>
          <a:stretch/>
        </p:blipFill>
        <p:spPr>
          <a:xfrm rot="20814600">
            <a:off x="4231080" y="3169800"/>
            <a:ext cx="1380600" cy="1195920"/>
          </a:xfrm>
          <a:prstGeom prst="rect">
            <a:avLst/>
          </a:prstGeom>
          <a:ln w="0">
            <a:noFill/>
          </a:ln>
        </p:spPr>
      </p:pic>
      <p:pic>
        <p:nvPicPr>
          <p:cNvPr id="2420" name="Picture 36" descr="Zod Template - Codesandbox"/>
          <p:cNvPicPr/>
          <p:nvPr/>
        </p:nvPicPr>
        <p:blipFill>
          <a:blip r:embed="rId11"/>
          <a:stretch/>
        </p:blipFill>
        <p:spPr>
          <a:xfrm>
            <a:off x="18502920" y="3413880"/>
            <a:ext cx="2398320" cy="1257480"/>
          </a:xfrm>
          <a:prstGeom prst="rect">
            <a:avLst/>
          </a:prstGeom>
          <a:ln w="0">
            <a:noFill/>
          </a:ln>
        </p:spPr>
      </p:pic>
      <p:pic>
        <p:nvPicPr>
          <p:cNvPr id="2421" name="Picture 38" descr="RxJS"/>
          <p:cNvPicPr/>
          <p:nvPr/>
        </p:nvPicPr>
        <p:blipFill>
          <a:blip r:embed="rId12"/>
          <a:stretch/>
        </p:blipFill>
        <p:spPr>
          <a:xfrm>
            <a:off x="4068360" y="8547840"/>
            <a:ext cx="1436760" cy="1436760"/>
          </a:xfrm>
          <a:prstGeom prst="rect">
            <a:avLst/>
          </a:prstGeom>
          <a:ln w="0">
            <a:noFill/>
          </a:ln>
        </p:spPr>
      </p:pic>
      <p:pic>
        <p:nvPicPr>
          <p:cNvPr id="2422" name="Picture 46" descr=""/>
          <p:cNvPicPr/>
          <p:nvPr/>
        </p:nvPicPr>
        <p:blipFill>
          <a:blip r:embed="rId13"/>
          <a:srcRect l="-1200" t="83" r="74546" b="-83"/>
          <a:stretch/>
        </p:blipFill>
        <p:spPr>
          <a:xfrm rot="976200">
            <a:off x="3512160" y="816840"/>
            <a:ext cx="1296000" cy="1296000"/>
          </a:xfrm>
          <a:prstGeom prst="rect">
            <a:avLst/>
          </a:prstGeom>
          <a:ln w="0">
            <a:noFill/>
          </a:ln>
        </p:spPr>
      </p:pic>
      <p:sp>
        <p:nvSpPr>
          <p:cNvPr id="2423" name="Picture 48"/>
          <p:cNvSpPr/>
          <p:nvPr/>
        </p:nvSpPr>
        <p:spPr>
          <a:xfrm rot="20593800">
            <a:off x="7857720" y="3357360"/>
            <a:ext cx="1245240" cy="1245240"/>
          </a:xfrm>
          <a:prstGeom prst="roundRect">
            <a:avLst>
              <a:gd name="adj" fmla="val 16667"/>
            </a:avLst>
          </a:prstGeom>
          <a:blipFill rotWithShape="0">
            <a:blip r:embed="rId1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Helvetica Neue"/>
            </a:endParaRPr>
          </a:p>
        </p:txBody>
      </p:sp>
      <p:pic>
        <p:nvPicPr>
          <p:cNvPr id="2424" name="Picture 50" descr="Moment.js&quot; Icon - Download for free – Iconduck"/>
          <p:cNvPicPr/>
          <p:nvPr/>
        </p:nvPicPr>
        <p:blipFill>
          <a:blip r:embed="rId15"/>
          <a:stretch/>
        </p:blipFill>
        <p:spPr>
          <a:xfrm rot="1441800">
            <a:off x="19362960" y="12100680"/>
            <a:ext cx="1140120" cy="1140120"/>
          </a:xfrm>
          <a:prstGeom prst="rect">
            <a:avLst/>
          </a:prstGeom>
          <a:ln w="0">
            <a:noFill/>
          </a:ln>
        </p:spPr>
      </p:pic>
      <p:pic>
        <p:nvPicPr>
          <p:cNvPr id="2425" name="Picture 52" descr="Node.js&quot; Icon - Download for free – Iconduck"/>
          <p:cNvPicPr/>
          <p:nvPr/>
        </p:nvPicPr>
        <p:blipFill>
          <a:blip r:embed="rId16"/>
          <a:stretch/>
        </p:blipFill>
        <p:spPr>
          <a:xfrm>
            <a:off x="19108440" y="8910360"/>
            <a:ext cx="1202400" cy="1356120"/>
          </a:xfrm>
          <a:prstGeom prst="rect">
            <a:avLst/>
          </a:prstGeom>
          <a:ln w="0">
            <a:noFill/>
          </a:ln>
        </p:spPr>
      </p:pic>
      <p:pic>
        <p:nvPicPr>
          <p:cNvPr id="2426" name="Picture 54" descr=""/>
          <p:cNvPicPr/>
          <p:nvPr/>
        </p:nvPicPr>
        <p:blipFill>
          <a:blip r:embed="rId17"/>
          <a:stretch/>
        </p:blipFill>
        <p:spPr>
          <a:xfrm rot="21035400">
            <a:off x="1104840" y="9573480"/>
            <a:ext cx="1172880" cy="1620360"/>
          </a:xfrm>
          <a:prstGeom prst="rect">
            <a:avLst/>
          </a:prstGeom>
          <a:ln w="0">
            <a:noFill/>
          </a:ln>
        </p:spPr>
      </p:pic>
      <p:pic>
        <p:nvPicPr>
          <p:cNvPr id="2427" name="Picture 56" descr="Docker Logo and symbol, meaning, history, PNG, brand"/>
          <p:cNvPicPr/>
          <p:nvPr/>
        </p:nvPicPr>
        <p:blipFill>
          <a:blip r:embed="rId18"/>
          <a:stretch/>
        </p:blipFill>
        <p:spPr>
          <a:xfrm rot="19571400">
            <a:off x="416160" y="2291760"/>
            <a:ext cx="2306880" cy="1296720"/>
          </a:xfrm>
          <a:prstGeom prst="rect">
            <a:avLst/>
          </a:prstGeom>
          <a:ln w="0">
            <a:noFill/>
          </a:ln>
        </p:spPr>
      </p:pic>
      <p:pic>
        <p:nvPicPr>
          <p:cNvPr id="2428" name="Picture 58" descr=""/>
          <p:cNvPicPr/>
          <p:nvPr/>
        </p:nvPicPr>
        <p:blipFill>
          <a:blip r:embed="rId19"/>
          <a:stretch/>
        </p:blipFill>
        <p:spPr>
          <a:xfrm rot="1355400">
            <a:off x="22157280" y="10157400"/>
            <a:ext cx="1252080" cy="1252080"/>
          </a:xfrm>
          <a:prstGeom prst="rect">
            <a:avLst/>
          </a:prstGeom>
          <a:ln w="0">
            <a:noFill/>
          </a:ln>
        </p:spPr>
      </p:pic>
      <p:pic>
        <p:nvPicPr>
          <p:cNvPr id="2429" name="Picture 60" descr=""/>
          <p:cNvPicPr/>
          <p:nvPr/>
        </p:nvPicPr>
        <p:blipFill>
          <a:blip r:embed="rId20"/>
          <a:stretch/>
        </p:blipFill>
        <p:spPr>
          <a:xfrm>
            <a:off x="21087360" y="6494400"/>
            <a:ext cx="1430280" cy="1430280"/>
          </a:xfrm>
          <a:prstGeom prst="rect">
            <a:avLst/>
          </a:prstGeom>
          <a:ln w="0">
            <a:noFill/>
          </a:ln>
        </p:spPr>
      </p:pic>
      <p:pic>
        <p:nvPicPr>
          <p:cNvPr id="2430" name="Picture 62" descr="PWA Logo Download png"/>
          <p:cNvPicPr/>
          <p:nvPr/>
        </p:nvPicPr>
        <p:blipFill>
          <a:blip r:embed="rId21"/>
          <a:stretch/>
        </p:blipFill>
        <p:spPr>
          <a:xfrm rot="2168400">
            <a:off x="21821400" y="2174760"/>
            <a:ext cx="1589040" cy="1589040"/>
          </a:xfrm>
          <a:prstGeom prst="rect">
            <a:avLst/>
          </a:prstGeom>
          <a:ln w="0">
            <a:noFill/>
          </a:ln>
        </p:spPr>
      </p:pic>
      <p:sp>
        <p:nvSpPr>
          <p:cNvPr id="2431" name="Picture 72"/>
          <p:cNvSpPr/>
          <p:nvPr/>
        </p:nvSpPr>
        <p:spPr>
          <a:xfrm>
            <a:off x="1867680" y="6316200"/>
            <a:ext cx="1338120" cy="1372680"/>
          </a:xfrm>
          <a:prstGeom prst="ellipse">
            <a:avLst/>
          </a:prstGeom>
          <a:blipFill rotWithShape="0">
            <a:blip r:embed="rId2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Helvetica Neue"/>
            </a:endParaRPr>
          </a:p>
        </p:txBody>
      </p:sp>
      <p:pic>
        <p:nvPicPr>
          <p:cNvPr id="2432" name="Picture 74" descr=""/>
          <p:cNvPicPr/>
          <p:nvPr/>
        </p:nvPicPr>
        <p:blipFill>
          <a:blip r:embed="rId23"/>
          <a:stretch/>
        </p:blipFill>
        <p:spPr>
          <a:xfrm rot="20654400">
            <a:off x="19285920" y="670680"/>
            <a:ext cx="1259280" cy="1002960"/>
          </a:xfrm>
          <a:prstGeom prst="rect">
            <a:avLst/>
          </a:prstGeom>
          <a:ln w="0">
            <a:noFill/>
          </a:ln>
        </p:spPr>
      </p:pic>
      <p:sp>
        <p:nvSpPr>
          <p:cNvPr id="2433" name="Рисунок 10"/>
          <p:cNvSpPr/>
          <p:nvPr/>
        </p:nvSpPr>
        <p:spPr>
          <a:xfrm>
            <a:off x="6647040" y="10268640"/>
            <a:ext cx="1244880" cy="1244880"/>
          </a:xfrm>
          <a:prstGeom prst="ellipse">
            <a:avLst/>
          </a:prstGeom>
          <a:blipFill rotWithShape="0">
            <a:blip r:embed="rId2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Arial"/>
              <a:ea typeface="Helvetica Neue"/>
            </a:endParaRPr>
          </a:p>
        </p:txBody>
      </p:sp>
      <p:pic>
        <p:nvPicPr>
          <p:cNvPr id="2434" name="Picture 80" descr="Jest Logo PNG Transparent &amp; SVG Vector - Freebie Supply"/>
          <p:cNvPicPr/>
          <p:nvPr/>
        </p:nvPicPr>
        <p:blipFill>
          <a:blip r:embed="rId25"/>
          <a:stretch/>
        </p:blipFill>
        <p:spPr>
          <a:xfrm rot="20953800">
            <a:off x="8256960" y="646200"/>
            <a:ext cx="1432080" cy="1584000"/>
          </a:xfrm>
          <a:prstGeom prst="rect">
            <a:avLst/>
          </a:prstGeom>
          <a:ln w="0">
            <a:noFill/>
          </a:ln>
        </p:spPr>
      </p:pic>
      <p:pic>
        <p:nvPicPr>
          <p:cNvPr id="2435" name="Изображение" descr="Изображение"/>
          <p:cNvPicPr/>
          <p:nvPr/>
        </p:nvPicPr>
        <p:blipFill>
          <a:blip r:embed="rId26"/>
          <a:srcRect l="6257" t="6257" r="6751" b="6257"/>
          <a:stretch/>
        </p:blipFill>
        <p:spPr>
          <a:xfrm rot="1337400">
            <a:off x="10571400" y="5191560"/>
            <a:ext cx="3517200" cy="3537360"/>
          </a:xfrm>
          <a:prstGeom prst="rect">
            <a:avLst/>
          </a:prstGeom>
          <a:ln w="12700">
            <a:noFill/>
          </a:ln>
        </p:spPr>
      </p:pic>
      <p:sp>
        <p:nvSpPr>
          <p:cNvPr id="2436" name="Влад Крейнин…"/>
          <p:cNvSpPr/>
          <p:nvPr/>
        </p:nvSpPr>
        <p:spPr>
          <a:xfrm>
            <a:off x="10834920" y="11716920"/>
            <a:ext cx="2711520" cy="7110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b">
            <a:spAutoFit/>
          </a:bodyPr>
          <a:p>
            <a:pPr algn="ctr" defTabSz="825480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21" strike="noStrike">
                <a:solidFill>
                  <a:srgbClr val="ffffff"/>
                </a:solidFill>
                <a:latin typeface="SB Sans Text Semibold"/>
                <a:ea typeface="SB Sans Text Semibold"/>
              </a:rPr>
              <a:t>Панфилов Александр</a:t>
            </a: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  <a:p>
            <a:pPr algn="ctr" defTabSz="825480">
              <a:lnSpc>
                <a:spcPct val="100000"/>
              </a:lnSpc>
              <a:tabLst>
                <a:tab algn="l" pos="0"/>
              </a:tabLst>
            </a:pPr>
            <a:endParaRPr b="0" lang="ru-RU" sz="2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306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07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08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309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10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11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312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13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14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315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16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17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318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19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20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321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22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23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324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25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26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327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28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29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330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31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32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333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34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35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336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37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38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339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40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41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342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43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44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345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46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47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348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49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50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351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52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53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354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55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56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357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58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59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360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61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362" name=""/>
          <p:cNvSpPr/>
          <p:nvPr/>
        </p:nvSpPr>
        <p:spPr>
          <a:xfrm>
            <a:off x="1260000" y="720000"/>
            <a:ext cx="20698200" cy="143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ru-RU" sz="9600" spc="-1" strike="noStrike">
                <a:solidFill>
                  <a:srgbClr val="ffffff"/>
                </a:solidFill>
                <a:latin typeface="Arial"/>
                <a:ea typeface="Helvetica Neue"/>
              </a:rPr>
              <a:t>Какие были редакторы ранее?</a:t>
            </a:r>
            <a:endParaRPr b="0" lang="ru-RU" sz="9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1"/>
          <a:stretch/>
        </p:blipFill>
        <p:spPr>
          <a:xfrm>
            <a:off x="1152000" y="3759120"/>
            <a:ext cx="6499080" cy="6499080"/>
          </a:xfrm>
          <a:prstGeom prst="rect">
            <a:avLst/>
          </a:prstGeom>
          <a:ln w="0">
            <a:noFill/>
          </a:ln>
        </p:spPr>
      </p:pic>
      <p:pic>
        <p:nvPicPr>
          <p:cNvPr id="364" name="" descr=""/>
          <p:cNvPicPr/>
          <p:nvPr/>
        </p:nvPicPr>
        <p:blipFill>
          <a:blip r:embed="rId2"/>
          <a:stretch/>
        </p:blipFill>
        <p:spPr>
          <a:xfrm>
            <a:off x="9265680" y="3706200"/>
            <a:ext cx="6500520" cy="6500520"/>
          </a:xfrm>
          <a:prstGeom prst="rect">
            <a:avLst/>
          </a:prstGeom>
          <a:ln w="0">
            <a:noFill/>
          </a:ln>
        </p:spPr>
      </p:pic>
      <p:pic>
        <p:nvPicPr>
          <p:cNvPr id="365" name="" descr=""/>
          <p:cNvPicPr/>
          <p:nvPr/>
        </p:nvPicPr>
        <p:blipFill>
          <a:blip r:embed="rId3"/>
          <a:stretch/>
        </p:blipFill>
        <p:spPr>
          <a:xfrm>
            <a:off x="17064000" y="3960000"/>
            <a:ext cx="6118200" cy="611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Сгруппировать 38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367" name="Прямоугольник 77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68" name="Прямоугольник 78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69" name="Сгруппировать 39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370" name="Прямоугольник 79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71" name="Прямоугольник 80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72" name="Сгруппировать 40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373" name="Прямоугольник 81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74" name="Прямоугольник 82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75" name="Сгруппировать 41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376" name="Прямоугольник 83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77" name="Прямоугольник 84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78" name="Сгруппировать 42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379" name="Прямоугольник 85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80" name="Прямоугольник 86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81" name="Сгруппировать 43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382" name="Прямоугольник 87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83" name="Прямоугольник 88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84" name="Сгруппировать 44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385" name="Прямоугольник 89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86" name="Прямоугольник 90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87" name="Сгруппировать 45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388" name="Прямоугольник 91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89" name="Прямоугольник 92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90" name="Сгруппировать 46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391" name="Прямоугольник 93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92" name="Прямоугольник 94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93" name="Сгруппировать 47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394" name="Прямоугольник 95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95" name="Прямоугольник 96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96" name="Сгруппировать 48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397" name="Прямоугольник 97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398" name="Прямоугольник 98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399" name="Сгруппировать 49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400" name="Прямоугольник 99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01" name="Прямоугольник 100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02" name="Сгруппировать 50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403" name="Прямоугольник 101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04" name="Прямоугольник 102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05" name="Сгруппировать 51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406" name="Прямоугольник 103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07" name="Прямоугольник 104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08" name="Сгруппировать 52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409" name="Прямоугольник 105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10" name="Прямоугольник 106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11" name="Сгруппировать 53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412" name="Прямоугольник 107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13" name="Прямоугольник 108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14" name="Сгруппировать 54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415" name="Прямоугольник 109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16" name="Прямоугольник 110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17" name="Сгруппировать 55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418" name="Прямоугольник 111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19" name="Прямоугольник 112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20" name="Сгруппировать 56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421" name="Прямоугольник 113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22" name="Прямоугольник 114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pic>
        <p:nvPicPr>
          <p:cNvPr id="423" name="" descr=""/>
          <p:cNvPicPr/>
          <p:nvPr/>
        </p:nvPicPr>
        <p:blipFill>
          <a:blip r:embed="rId1"/>
          <a:stretch/>
        </p:blipFill>
        <p:spPr>
          <a:xfrm>
            <a:off x="13140000" y="2700000"/>
            <a:ext cx="8098200" cy="8098200"/>
          </a:xfrm>
          <a:prstGeom prst="rect">
            <a:avLst/>
          </a:prstGeom>
          <a:ln w="0">
            <a:noFill/>
          </a:ln>
        </p:spPr>
      </p:pic>
      <p:pic>
        <p:nvPicPr>
          <p:cNvPr id="424" name="" descr=""/>
          <p:cNvPicPr/>
          <p:nvPr/>
        </p:nvPicPr>
        <p:blipFill>
          <a:blip r:embed="rId2"/>
          <a:stretch/>
        </p:blipFill>
        <p:spPr>
          <a:xfrm>
            <a:off x="2207160" y="2567160"/>
            <a:ext cx="8231040" cy="823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426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27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28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429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30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31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432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33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34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435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36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37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438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39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40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441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42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43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444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45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46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447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48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49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450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51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52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453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54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55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456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57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58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459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60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61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462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63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64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465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66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67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468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69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70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471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72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73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474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75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76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477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78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79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480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81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482" name=""/>
          <p:cNvSpPr/>
          <p:nvPr/>
        </p:nvSpPr>
        <p:spPr>
          <a:xfrm>
            <a:off x="504360" y="313920"/>
            <a:ext cx="23073840" cy="152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9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Что такое neovim?</a:t>
            </a:r>
            <a:endParaRPr b="0" lang="ru-RU" sz="9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83" name="" descr=""/>
          <p:cNvPicPr/>
          <p:nvPr/>
        </p:nvPicPr>
        <p:blipFill>
          <a:blip r:embed="rId1"/>
          <a:stretch/>
        </p:blipFill>
        <p:spPr>
          <a:xfrm>
            <a:off x="2377800" y="2309760"/>
            <a:ext cx="19402200" cy="1065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485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86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87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488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89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90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491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92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93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494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95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96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497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498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499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500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01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02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503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04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05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506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07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08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509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10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11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512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13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14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515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16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17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518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19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20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521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22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23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524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25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26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527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28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29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530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31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32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533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34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35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536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37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38" name="Сгруппировать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539" name="Прямоугольник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40" name="Прямоугольник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541" name=""/>
          <p:cNvSpPr/>
          <p:nvPr/>
        </p:nvSpPr>
        <p:spPr>
          <a:xfrm>
            <a:off x="540720" y="604440"/>
            <a:ext cx="23253480" cy="152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9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Наиболее популярные редакторы кода</a:t>
            </a:r>
            <a:endParaRPr b="0" lang="ru-RU" sz="9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42" name="" descr=""/>
          <p:cNvPicPr/>
          <p:nvPr/>
        </p:nvPicPr>
        <p:blipFill>
          <a:blip r:embed="rId1"/>
          <a:stretch/>
        </p:blipFill>
        <p:spPr>
          <a:xfrm>
            <a:off x="900000" y="3780000"/>
            <a:ext cx="5758200" cy="5758200"/>
          </a:xfrm>
          <a:prstGeom prst="rect">
            <a:avLst/>
          </a:prstGeom>
          <a:ln w="0">
            <a:noFill/>
          </a:ln>
        </p:spPr>
      </p:pic>
      <p:pic>
        <p:nvPicPr>
          <p:cNvPr id="543" name="" descr=""/>
          <p:cNvPicPr/>
          <p:nvPr/>
        </p:nvPicPr>
        <p:blipFill>
          <a:blip r:embed="rId2"/>
          <a:stretch/>
        </p:blipFill>
        <p:spPr>
          <a:xfrm>
            <a:off x="9792000" y="4140000"/>
            <a:ext cx="5109840" cy="5109840"/>
          </a:xfrm>
          <a:prstGeom prst="rect">
            <a:avLst/>
          </a:prstGeom>
          <a:ln w="0">
            <a:noFill/>
          </a:ln>
        </p:spPr>
      </p:pic>
      <p:pic>
        <p:nvPicPr>
          <p:cNvPr id="544" name="" descr=""/>
          <p:cNvPicPr/>
          <p:nvPr/>
        </p:nvPicPr>
        <p:blipFill>
          <a:blip r:embed="rId3"/>
          <a:stretch/>
        </p:blipFill>
        <p:spPr>
          <a:xfrm>
            <a:off x="17652240" y="4140000"/>
            <a:ext cx="5205960" cy="5205960"/>
          </a:xfrm>
          <a:prstGeom prst="rect">
            <a:avLst/>
          </a:prstGeom>
          <a:ln w="0">
            <a:noFill/>
          </a:ln>
        </p:spPr>
      </p:pic>
      <p:pic>
        <p:nvPicPr>
          <p:cNvPr id="545" name="" descr=""/>
          <p:cNvPicPr/>
          <p:nvPr/>
        </p:nvPicPr>
        <p:blipFill>
          <a:blip r:embed="rId4"/>
          <a:stretch/>
        </p:blipFill>
        <p:spPr>
          <a:xfrm>
            <a:off x="2592000" y="10207800"/>
            <a:ext cx="951480" cy="951480"/>
          </a:xfrm>
          <a:prstGeom prst="rect">
            <a:avLst/>
          </a:prstGeom>
          <a:ln w="0">
            <a:noFill/>
          </a:ln>
        </p:spPr>
      </p:pic>
      <p:sp>
        <p:nvSpPr>
          <p:cNvPr id="546" name=""/>
          <p:cNvSpPr/>
          <p:nvPr/>
        </p:nvSpPr>
        <p:spPr>
          <a:xfrm>
            <a:off x="3780000" y="10387800"/>
            <a:ext cx="1439280" cy="68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4200" spc="-1" strike="noStrike">
                <a:solidFill>
                  <a:srgbClr val="ffffff"/>
                </a:solidFill>
                <a:latin typeface="Arial"/>
                <a:ea typeface="Helvetica Neue"/>
              </a:rPr>
              <a:t>164к</a:t>
            </a:r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Сгруппировать 57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548" name="Прямоугольник 115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49" name="Прямоугольник 116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50" name="Сгруппировать 58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551" name="Прямоугольник 117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52" name="Прямоугольник 118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53" name="Сгруппировать 59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554" name="Прямоугольник 119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55" name="Прямоугольник 120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56" name="Сгруппировать 60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557" name="Прямоугольник 121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58" name="Прямоугольник 122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59" name="Сгруппировать 61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560" name="Прямоугольник 123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61" name="Прямоугольник 124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62" name="Сгруппировать 62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563" name="Прямоугольник 125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64" name="Прямоугольник 126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65" name="Сгруппировать 63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566" name="Прямоугольник 127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67" name="Прямоугольник 128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68" name="Сгруппировать 64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569" name="Прямоугольник 129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70" name="Прямоугольник 130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71" name="Сгруппировать 65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572" name="Прямоугольник 131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73" name="Прямоугольник 132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74" name="Сгруппировать 66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575" name="Прямоугольник 133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76" name="Прямоугольник 134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77" name="Сгруппировать 67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578" name="Прямоугольник 135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79" name="Прямоугольник 136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80" name="Сгруппировать 68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581" name="Прямоугольник 137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82" name="Прямоугольник 138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83" name="Сгруппировать 69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584" name="Прямоугольник 139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85" name="Прямоугольник 140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86" name="Сгруппировать 70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587" name="Прямоугольник 141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88" name="Прямоугольник 142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89" name="Сгруппировать 71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590" name="Прямоугольник 143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91" name="Прямоугольник 144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92" name="Сгруппировать 72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593" name="Прямоугольник 145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94" name="Прямоугольник 146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95" name="Сгруппировать 73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596" name="Прямоугольник 147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597" name="Прямоугольник 148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598" name="Сгруппировать 74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599" name="Прямоугольник 149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00" name="Прямоугольник 150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01" name="Сгруппировать 75"/>
          <p:cNvGrpSpPr/>
          <p:nvPr/>
        </p:nvGrpSpPr>
        <p:grpSpPr>
          <a:xfrm>
            <a:off x="-1650960" y="12001680"/>
            <a:ext cx="1521720" cy="855000"/>
            <a:chOff x="-1650960" y="12001680"/>
            <a:chExt cx="1521720" cy="855000"/>
          </a:xfrm>
        </p:grpSpPr>
        <p:sp>
          <p:nvSpPr>
            <p:cNvPr id="602" name="Прямоугольник 151"/>
            <p:cNvSpPr/>
            <p:nvPr/>
          </p:nvSpPr>
          <p:spPr>
            <a:xfrm>
              <a:off x="-165096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03" name="Прямоугольник 152"/>
            <p:cNvSpPr/>
            <p:nvPr/>
          </p:nvSpPr>
          <p:spPr>
            <a:xfrm>
              <a:off x="-16257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pic>
        <p:nvPicPr>
          <p:cNvPr id="604" name="" descr=""/>
          <p:cNvPicPr/>
          <p:nvPr/>
        </p:nvPicPr>
        <p:blipFill>
          <a:blip r:embed="rId1"/>
          <a:stretch/>
        </p:blipFill>
        <p:spPr>
          <a:xfrm>
            <a:off x="5760000" y="3420360"/>
            <a:ext cx="5141880" cy="6297840"/>
          </a:xfrm>
          <a:prstGeom prst="rect">
            <a:avLst/>
          </a:prstGeom>
          <a:ln w="0">
            <a:noFill/>
          </a:ln>
        </p:spPr>
      </p:pic>
      <p:pic>
        <p:nvPicPr>
          <p:cNvPr id="605" name="" descr=""/>
          <p:cNvPicPr/>
          <p:nvPr/>
        </p:nvPicPr>
        <p:blipFill>
          <a:blip r:embed="rId2"/>
          <a:stretch/>
        </p:blipFill>
        <p:spPr>
          <a:xfrm>
            <a:off x="13409280" y="3780000"/>
            <a:ext cx="5704920" cy="5712480"/>
          </a:xfrm>
          <a:prstGeom prst="rect">
            <a:avLst/>
          </a:prstGeom>
          <a:ln w="0">
            <a:noFill/>
          </a:ln>
        </p:spPr>
      </p:pic>
      <p:pic>
        <p:nvPicPr>
          <p:cNvPr id="606" name="" descr=""/>
          <p:cNvPicPr/>
          <p:nvPr/>
        </p:nvPicPr>
        <p:blipFill>
          <a:blip r:embed="rId3"/>
          <a:stretch/>
        </p:blipFill>
        <p:spPr>
          <a:xfrm>
            <a:off x="7308000" y="10440000"/>
            <a:ext cx="951480" cy="951480"/>
          </a:xfrm>
          <a:prstGeom prst="rect">
            <a:avLst/>
          </a:prstGeom>
          <a:ln w="0">
            <a:noFill/>
          </a:ln>
        </p:spPr>
      </p:pic>
      <p:sp>
        <p:nvSpPr>
          <p:cNvPr id="607" name=""/>
          <p:cNvSpPr/>
          <p:nvPr/>
        </p:nvSpPr>
        <p:spPr>
          <a:xfrm>
            <a:off x="8496000" y="10620000"/>
            <a:ext cx="107928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4200" spc="-1" strike="noStrike">
                <a:solidFill>
                  <a:srgbClr val="ffffff"/>
                </a:solidFill>
                <a:latin typeface="Arial"/>
                <a:ea typeface="Helvetica Neue"/>
              </a:rPr>
              <a:t>82к</a:t>
            </a:r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08" name="" descr=""/>
          <p:cNvPicPr/>
          <p:nvPr/>
        </p:nvPicPr>
        <p:blipFill>
          <a:blip r:embed="rId4"/>
          <a:stretch/>
        </p:blipFill>
        <p:spPr>
          <a:xfrm>
            <a:off x="15247800" y="10440000"/>
            <a:ext cx="951480" cy="951480"/>
          </a:xfrm>
          <a:prstGeom prst="rect">
            <a:avLst/>
          </a:prstGeom>
          <a:ln w="0">
            <a:noFill/>
          </a:ln>
        </p:spPr>
      </p:pic>
      <p:sp>
        <p:nvSpPr>
          <p:cNvPr id="609" name=""/>
          <p:cNvSpPr/>
          <p:nvPr/>
        </p:nvSpPr>
        <p:spPr>
          <a:xfrm>
            <a:off x="16380000" y="10620000"/>
            <a:ext cx="1079280" cy="7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4200" spc="-1" strike="noStrike">
                <a:solidFill>
                  <a:srgbClr val="ffffff"/>
                </a:solidFill>
                <a:latin typeface="Arial"/>
                <a:ea typeface="Helvetica Neue"/>
              </a:rPr>
              <a:t>36к</a:t>
            </a:r>
            <a:endParaRPr b="0" lang="ru-RU" sz="4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Сгруппировать"/>
          <p:cNvGrpSpPr/>
          <p:nvPr/>
        </p:nvGrpSpPr>
        <p:grpSpPr>
          <a:xfrm>
            <a:off x="12192120" y="-857160"/>
            <a:ext cx="1521720" cy="855000"/>
            <a:chOff x="12192120" y="-857160"/>
            <a:chExt cx="1521720" cy="855000"/>
          </a:xfrm>
        </p:grpSpPr>
        <p:sp>
          <p:nvSpPr>
            <p:cNvPr id="611" name="Прямоугольник"/>
            <p:cNvSpPr/>
            <p:nvPr/>
          </p:nvSpPr>
          <p:spPr>
            <a:xfrm>
              <a:off x="12192120" y="-857160"/>
              <a:ext cx="1521720" cy="855000"/>
            </a:xfrm>
            <a:prstGeom prst="rect">
              <a:avLst/>
            </a:prstGeom>
            <a:solidFill>
              <a:srgbClr val="34e234">
                <a:alpha val="50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12" name="Прямоугольник"/>
            <p:cNvSpPr/>
            <p:nvPr/>
          </p:nvSpPr>
          <p:spPr>
            <a:xfrm>
              <a:off x="12217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13" name="Сгруппировать"/>
          <p:cNvGrpSpPr/>
          <p:nvPr/>
        </p:nvGrpSpPr>
        <p:grpSpPr>
          <a:xfrm>
            <a:off x="10667880" y="-1714680"/>
            <a:ext cx="1521720" cy="855000"/>
            <a:chOff x="10667880" y="-1714680"/>
            <a:chExt cx="1521720" cy="855000"/>
          </a:xfrm>
        </p:grpSpPr>
        <p:sp>
          <p:nvSpPr>
            <p:cNvPr id="614" name="Прямоугольник"/>
            <p:cNvSpPr/>
            <p:nvPr/>
          </p:nvSpPr>
          <p:spPr>
            <a:xfrm>
              <a:off x="10667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15" name="Прямоугольник"/>
            <p:cNvSpPr/>
            <p:nvPr/>
          </p:nvSpPr>
          <p:spPr>
            <a:xfrm>
              <a:off x="10693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16" name="Сгруппировать"/>
          <p:cNvGrpSpPr/>
          <p:nvPr/>
        </p:nvGrpSpPr>
        <p:grpSpPr>
          <a:xfrm>
            <a:off x="13716000" y="-1714680"/>
            <a:ext cx="1521720" cy="855000"/>
            <a:chOff x="13716000" y="-1714680"/>
            <a:chExt cx="1521720" cy="855000"/>
          </a:xfrm>
        </p:grpSpPr>
        <p:sp>
          <p:nvSpPr>
            <p:cNvPr id="617" name="Прямоугольник"/>
            <p:cNvSpPr/>
            <p:nvPr/>
          </p:nvSpPr>
          <p:spPr>
            <a:xfrm>
              <a:off x="13716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18" name="Прямоугольник"/>
            <p:cNvSpPr/>
            <p:nvPr/>
          </p:nvSpPr>
          <p:spPr>
            <a:xfrm>
              <a:off x="13741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19" name="Сгруппировать"/>
          <p:cNvGrpSpPr/>
          <p:nvPr/>
        </p:nvGrpSpPr>
        <p:grpSpPr>
          <a:xfrm>
            <a:off x="9144000" y="-857160"/>
            <a:ext cx="1521720" cy="855000"/>
            <a:chOff x="9144000" y="-857160"/>
            <a:chExt cx="1521720" cy="855000"/>
          </a:xfrm>
        </p:grpSpPr>
        <p:sp>
          <p:nvSpPr>
            <p:cNvPr id="620" name="Прямоугольник"/>
            <p:cNvSpPr/>
            <p:nvPr/>
          </p:nvSpPr>
          <p:spPr>
            <a:xfrm>
              <a:off x="9144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21" name="Прямоугольник"/>
            <p:cNvSpPr/>
            <p:nvPr/>
          </p:nvSpPr>
          <p:spPr>
            <a:xfrm>
              <a:off x="9169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22" name="Сгруппировать"/>
          <p:cNvGrpSpPr/>
          <p:nvPr/>
        </p:nvGrpSpPr>
        <p:grpSpPr>
          <a:xfrm>
            <a:off x="7620120" y="-1714680"/>
            <a:ext cx="1521720" cy="855000"/>
            <a:chOff x="7620120" y="-1714680"/>
            <a:chExt cx="1521720" cy="855000"/>
          </a:xfrm>
        </p:grpSpPr>
        <p:sp>
          <p:nvSpPr>
            <p:cNvPr id="623" name="Прямоугольник"/>
            <p:cNvSpPr/>
            <p:nvPr/>
          </p:nvSpPr>
          <p:spPr>
            <a:xfrm>
              <a:off x="7620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24" name="Прямоугольник"/>
            <p:cNvSpPr/>
            <p:nvPr/>
          </p:nvSpPr>
          <p:spPr>
            <a:xfrm>
              <a:off x="7645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25" name="Сгруппировать"/>
          <p:cNvGrpSpPr/>
          <p:nvPr/>
        </p:nvGrpSpPr>
        <p:grpSpPr>
          <a:xfrm>
            <a:off x="6095880" y="-857160"/>
            <a:ext cx="1521720" cy="855000"/>
            <a:chOff x="6095880" y="-857160"/>
            <a:chExt cx="1521720" cy="855000"/>
          </a:xfrm>
        </p:grpSpPr>
        <p:sp>
          <p:nvSpPr>
            <p:cNvPr id="626" name="Прямоугольник"/>
            <p:cNvSpPr/>
            <p:nvPr/>
          </p:nvSpPr>
          <p:spPr>
            <a:xfrm>
              <a:off x="6095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27" name="Прямоугольник"/>
            <p:cNvSpPr/>
            <p:nvPr/>
          </p:nvSpPr>
          <p:spPr>
            <a:xfrm>
              <a:off x="6121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28" name="Сгруппировать"/>
          <p:cNvGrpSpPr/>
          <p:nvPr/>
        </p:nvGrpSpPr>
        <p:grpSpPr>
          <a:xfrm>
            <a:off x="4572000" y="-1714680"/>
            <a:ext cx="1521720" cy="855000"/>
            <a:chOff x="4572000" y="-1714680"/>
            <a:chExt cx="1521720" cy="855000"/>
          </a:xfrm>
        </p:grpSpPr>
        <p:sp>
          <p:nvSpPr>
            <p:cNvPr id="629" name="Прямоугольник"/>
            <p:cNvSpPr/>
            <p:nvPr/>
          </p:nvSpPr>
          <p:spPr>
            <a:xfrm>
              <a:off x="4572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30" name="Прямоугольник"/>
            <p:cNvSpPr/>
            <p:nvPr/>
          </p:nvSpPr>
          <p:spPr>
            <a:xfrm>
              <a:off x="4597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31" name="Сгруппировать"/>
          <p:cNvGrpSpPr/>
          <p:nvPr/>
        </p:nvGrpSpPr>
        <p:grpSpPr>
          <a:xfrm>
            <a:off x="3048120" y="-857160"/>
            <a:ext cx="1521720" cy="855000"/>
            <a:chOff x="3048120" y="-857160"/>
            <a:chExt cx="1521720" cy="855000"/>
          </a:xfrm>
        </p:grpSpPr>
        <p:sp>
          <p:nvSpPr>
            <p:cNvPr id="632" name="Прямоугольник"/>
            <p:cNvSpPr/>
            <p:nvPr/>
          </p:nvSpPr>
          <p:spPr>
            <a:xfrm>
              <a:off x="3048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33" name="Прямоугольник"/>
            <p:cNvSpPr/>
            <p:nvPr/>
          </p:nvSpPr>
          <p:spPr>
            <a:xfrm>
              <a:off x="3073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34" name="Сгруппировать"/>
          <p:cNvGrpSpPr/>
          <p:nvPr/>
        </p:nvGrpSpPr>
        <p:grpSpPr>
          <a:xfrm>
            <a:off x="1523880" y="-1714680"/>
            <a:ext cx="1521720" cy="855000"/>
            <a:chOff x="1523880" y="-1714680"/>
            <a:chExt cx="1521720" cy="855000"/>
          </a:xfrm>
        </p:grpSpPr>
        <p:sp>
          <p:nvSpPr>
            <p:cNvPr id="635" name="Прямоугольник"/>
            <p:cNvSpPr/>
            <p:nvPr/>
          </p:nvSpPr>
          <p:spPr>
            <a:xfrm>
              <a:off x="1523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36" name="Прямоугольник"/>
            <p:cNvSpPr/>
            <p:nvPr/>
          </p:nvSpPr>
          <p:spPr>
            <a:xfrm>
              <a:off x="1549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37" name="Сгруппировать"/>
          <p:cNvGrpSpPr/>
          <p:nvPr/>
        </p:nvGrpSpPr>
        <p:grpSpPr>
          <a:xfrm>
            <a:off x="0" y="-857160"/>
            <a:ext cx="1521720" cy="855000"/>
            <a:chOff x="0" y="-857160"/>
            <a:chExt cx="1521720" cy="855000"/>
          </a:xfrm>
        </p:grpSpPr>
        <p:sp>
          <p:nvSpPr>
            <p:cNvPr id="638" name="Прямоугольник"/>
            <p:cNvSpPr/>
            <p:nvPr/>
          </p:nvSpPr>
          <p:spPr>
            <a:xfrm>
              <a:off x="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39" name="Прямоугольник"/>
            <p:cNvSpPr/>
            <p:nvPr/>
          </p:nvSpPr>
          <p:spPr>
            <a:xfrm>
              <a:off x="25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40" name="Сгруппировать"/>
          <p:cNvGrpSpPr/>
          <p:nvPr/>
        </p:nvGrpSpPr>
        <p:grpSpPr>
          <a:xfrm>
            <a:off x="-1523880" y="0"/>
            <a:ext cx="1521720" cy="855000"/>
            <a:chOff x="-1523880" y="0"/>
            <a:chExt cx="1521720" cy="855000"/>
          </a:xfrm>
        </p:grpSpPr>
        <p:sp>
          <p:nvSpPr>
            <p:cNvPr id="641" name="Прямоугольник"/>
            <p:cNvSpPr/>
            <p:nvPr/>
          </p:nvSpPr>
          <p:spPr>
            <a:xfrm>
              <a:off x="-1523880" y="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42" name="Прямоугольник"/>
            <p:cNvSpPr/>
            <p:nvPr/>
          </p:nvSpPr>
          <p:spPr>
            <a:xfrm>
              <a:off x="-1498680" y="255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43" name="Сгруппировать"/>
          <p:cNvGrpSpPr/>
          <p:nvPr/>
        </p:nvGrpSpPr>
        <p:grpSpPr>
          <a:xfrm>
            <a:off x="-1523880" y="12858840"/>
            <a:ext cx="1521720" cy="855000"/>
            <a:chOff x="-1523880" y="12858840"/>
            <a:chExt cx="1521720" cy="855000"/>
          </a:xfrm>
        </p:grpSpPr>
        <p:sp>
          <p:nvSpPr>
            <p:cNvPr id="644" name="Прямоугольник"/>
            <p:cNvSpPr/>
            <p:nvPr/>
          </p:nvSpPr>
          <p:spPr>
            <a:xfrm>
              <a:off x="-1523880" y="1285884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45" name="Прямоугольник"/>
            <p:cNvSpPr/>
            <p:nvPr/>
          </p:nvSpPr>
          <p:spPr>
            <a:xfrm>
              <a:off x="-1498680" y="1288404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46" name="Сгруппировать"/>
          <p:cNvGrpSpPr/>
          <p:nvPr/>
        </p:nvGrpSpPr>
        <p:grpSpPr>
          <a:xfrm>
            <a:off x="-1523520" y="12001680"/>
            <a:ext cx="1521720" cy="855000"/>
            <a:chOff x="-1523520" y="12001680"/>
            <a:chExt cx="1521720" cy="855000"/>
          </a:xfrm>
        </p:grpSpPr>
        <p:sp>
          <p:nvSpPr>
            <p:cNvPr id="647" name="Прямоугольник"/>
            <p:cNvSpPr/>
            <p:nvPr/>
          </p:nvSpPr>
          <p:spPr>
            <a:xfrm>
              <a:off x="-1523520" y="12001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48" name="Прямоугольник"/>
            <p:cNvSpPr/>
            <p:nvPr/>
          </p:nvSpPr>
          <p:spPr>
            <a:xfrm>
              <a:off x="-1497960" y="1202688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49" name="Сгруппировать"/>
          <p:cNvGrpSpPr/>
          <p:nvPr/>
        </p:nvGrpSpPr>
        <p:grpSpPr>
          <a:xfrm>
            <a:off x="16764120" y="-1714680"/>
            <a:ext cx="1521720" cy="855000"/>
            <a:chOff x="16764120" y="-1714680"/>
            <a:chExt cx="1521720" cy="855000"/>
          </a:xfrm>
        </p:grpSpPr>
        <p:sp>
          <p:nvSpPr>
            <p:cNvPr id="650" name="Прямоугольник"/>
            <p:cNvSpPr/>
            <p:nvPr/>
          </p:nvSpPr>
          <p:spPr>
            <a:xfrm>
              <a:off x="1676412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51" name="Прямоугольник"/>
            <p:cNvSpPr/>
            <p:nvPr/>
          </p:nvSpPr>
          <p:spPr>
            <a:xfrm>
              <a:off x="1678932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52" name="Сгруппировать"/>
          <p:cNvGrpSpPr/>
          <p:nvPr/>
        </p:nvGrpSpPr>
        <p:grpSpPr>
          <a:xfrm>
            <a:off x="15239880" y="-857160"/>
            <a:ext cx="1521720" cy="855000"/>
            <a:chOff x="15239880" y="-857160"/>
            <a:chExt cx="1521720" cy="855000"/>
          </a:xfrm>
        </p:grpSpPr>
        <p:sp>
          <p:nvSpPr>
            <p:cNvPr id="653" name="Прямоугольник"/>
            <p:cNvSpPr/>
            <p:nvPr/>
          </p:nvSpPr>
          <p:spPr>
            <a:xfrm>
              <a:off x="1523988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54" name="Прямоугольник"/>
            <p:cNvSpPr/>
            <p:nvPr/>
          </p:nvSpPr>
          <p:spPr>
            <a:xfrm>
              <a:off x="1526544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55" name="Сгруппировать"/>
          <p:cNvGrpSpPr/>
          <p:nvPr/>
        </p:nvGrpSpPr>
        <p:grpSpPr>
          <a:xfrm>
            <a:off x="19811880" y="-1714680"/>
            <a:ext cx="1521720" cy="855000"/>
            <a:chOff x="19811880" y="-1714680"/>
            <a:chExt cx="1521720" cy="855000"/>
          </a:xfrm>
        </p:grpSpPr>
        <p:sp>
          <p:nvSpPr>
            <p:cNvPr id="656" name="Прямоугольник"/>
            <p:cNvSpPr/>
            <p:nvPr/>
          </p:nvSpPr>
          <p:spPr>
            <a:xfrm>
              <a:off x="1981188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57" name="Прямоугольник"/>
            <p:cNvSpPr/>
            <p:nvPr/>
          </p:nvSpPr>
          <p:spPr>
            <a:xfrm>
              <a:off x="1983744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58" name="Сгруппировать"/>
          <p:cNvGrpSpPr/>
          <p:nvPr/>
        </p:nvGrpSpPr>
        <p:grpSpPr>
          <a:xfrm>
            <a:off x="18288000" y="-857160"/>
            <a:ext cx="1521720" cy="855000"/>
            <a:chOff x="18288000" y="-857160"/>
            <a:chExt cx="1521720" cy="855000"/>
          </a:xfrm>
        </p:grpSpPr>
        <p:sp>
          <p:nvSpPr>
            <p:cNvPr id="659" name="Прямоугольник"/>
            <p:cNvSpPr/>
            <p:nvPr/>
          </p:nvSpPr>
          <p:spPr>
            <a:xfrm>
              <a:off x="1828800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60" name="Прямоугольник"/>
            <p:cNvSpPr/>
            <p:nvPr/>
          </p:nvSpPr>
          <p:spPr>
            <a:xfrm>
              <a:off x="1831356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61" name="Сгруппировать"/>
          <p:cNvGrpSpPr/>
          <p:nvPr/>
        </p:nvGrpSpPr>
        <p:grpSpPr>
          <a:xfrm>
            <a:off x="22860000" y="-1714680"/>
            <a:ext cx="1521720" cy="855000"/>
            <a:chOff x="22860000" y="-1714680"/>
            <a:chExt cx="1521720" cy="855000"/>
          </a:xfrm>
        </p:grpSpPr>
        <p:sp>
          <p:nvSpPr>
            <p:cNvPr id="662" name="Прямоугольник"/>
            <p:cNvSpPr/>
            <p:nvPr/>
          </p:nvSpPr>
          <p:spPr>
            <a:xfrm>
              <a:off x="22860000" y="-171468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63" name="Прямоугольник"/>
            <p:cNvSpPr/>
            <p:nvPr/>
          </p:nvSpPr>
          <p:spPr>
            <a:xfrm>
              <a:off x="22885560" y="-168912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grpSp>
        <p:nvGrpSpPr>
          <p:cNvPr id="664" name="Сгруппировать"/>
          <p:cNvGrpSpPr/>
          <p:nvPr/>
        </p:nvGrpSpPr>
        <p:grpSpPr>
          <a:xfrm>
            <a:off x="21336120" y="-857160"/>
            <a:ext cx="1521720" cy="855000"/>
            <a:chOff x="21336120" y="-857160"/>
            <a:chExt cx="1521720" cy="855000"/>
          </a:xfrm>
        </p:grpSpPr>
        <p:sp>
          <p:nvSpPr>
            <p:cNvPr id="665" name="Прямоугольник"/>
            <p:cNvSpPr/>
            <p:nvPr/>
          </p:nvSpPr>
          <p:spPr>
            <a:xfrm>
              <a:off x="21336120" y="-857160"/>
              <a:ext cx="1521720" cy="855000"/>
            </a:xfrm>
            <a:prstGeom prst="rect">
              <a:avLst/>
            </a:prstGeom>
            <a:solidFill>
              <a:srgbClr val="ffffff">
                <a:alpha val="15000"/>
              </a:srgbClr>
            </a:solidFill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  <p:sp>
          <p:nvSpPr>
            <p:cNvPr id="666" name="Прямоугольник"/>
            <p:cNvSpPr/>
            <p:nvPr/>
          </p:nvSpPr>
          <p:spPr>
            <a:xfrm>
              <a:off x="21361320" y="-831960"/>
              <a:ext cx="1470960" cy="804240"/>
            </a:xfrm>
            <a:prstGeom prst="rect">
              <a:avLst/>
            </a:prstGeom>
            <a:solidFill>
              <a:srgbClr val="ffffff">
                <a:alpha val="1000"/>
              </a:srgbClr>
            </a:solidFill>
            <a:ln w="12700">
              <a:solidFill>
                <a:srgbClr val="000000">
                  <a:alpha val="50000"/>
                </a:srgbClr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50760" rIns="50760" tIns="50760" bIns="50760" anchor="ctr">
              <a:noAutofit/>
            </a:bodyPr>
            <a:p>
              <a:pPr algn="ctr" defTabSz="825480">
                <a:lnSpc>
                  <a:spcPct val="100000"/>
                </a:lnSpc>
                <a:tabLst>
                  <a:tab algn="l" pos="0"/>
                </a:tabLst>
              </a:pPr>
              <a:endParaRPr b="0" lang="ru-RU" sz="3200" spc="-1" strike="noStrike">
                <a:solidFill>
                  <a:srgbClr val="ffffff"/>
                </a:solidFill>
                <a:latin typeface="Helvetica Neue Medium"/>
                <a:ea typeface="Helvetica Neue Medium"/>
              </a:endParaRPr>
            </a:p>
          </p:txBody>
        </p:sp>
      </p:grpSp>
      <p:sp>
        <p:nvSpPr>
          <p:cNvPr id="667" name=""/>
          <p:cNvSpPr/>
          <p:nvPr/>
        </p:nvSpPr>
        <p:spPr>
          <a:xfrm>
            <a:off x="504360" y="439920"/>
            <a:ext cx="23073840" cy="152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9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В чем отличие neovim от vim?</a:t>
            </a:r>
            <a:endParaRPr b="0" lang="ru-RU" sz="9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68" name="" descr=""/>
          <p:cNvPicPr/>
          <p:nvPr/>
        </p:nvPicPr>
        <p:blipFill>
          <a:blip r:embed="rId1"/>
          <a:stretch/>
        </p:blipFill>
        <p:spPr>
          <a:xfrm>
            <a:off x="1260000" y="2610360"/>
            <a:ext cx="7378200" cy="9036720"/>
          </a:xfrm>
          <a:prstGeom prst="rect">
            <a:avLst/>
          </a:prstGeom>
          <a:ln w="0">
            <a:noFill/>
          </a:ln>
        </p:spPr>
      </p:pic>
      <p:pic>
        <p:nvPicPr>
          <p:cNvPr id="669" name="" descr=""/>
          <p:cNvPicPr/>
          <p:nvPr/>
        </p:nvPicPr>
        <p:blipFill>
          <a:blip r:embed="rId2"/>
          <a:stretch/>
        </p:blipFill>
        <p:spPr>
          <a:xfrm>
            <a:off x="15120000" y="3060000"/>
            <a:ext cx="8447040" cy="8458200"/>
          </a:xfrm>
          <a:prstGeom prst="rect">
            <a:avLst/>
          </a:prstGeom>
          <a:ln w="0">
            <a:noFill/>
          </a:ln>
        </p:spPr>
      </p:pic>
      <p:sp>
        <p:nvSpPr>
          <p:cNvPr id="670" name=""/>
          <p:cNvSpPr/>
          <p:nvPr/>
        </p:nvSpPr>
        <p:spPr>
          <a:xfrm>
            <a:off x="10980000" y="5760000"/>
            <a:ext cx="197820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9600" spc="-1" strike="noStrike">
                <a:solidFill>
                  <a:srgbClr val="ffffff"/>
                </a:solidFill>
                <a:latin typeface="Arial"/>
                <a:ea typeface="Helvetica Neue"/>
              </a:rPr>
              <a:t>VS</a:t>
            </a:r>
            <a:endParaRPr b="0" lang="ru-RU" sz="9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 pitchFamily="0" charset="1"/>
        <a:ea typeface="Helvetica Neue" pitchFamily="0" charset="1"/>
        <a:cs typeface="Helvetica Neue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 pitchFamily="0" charset="1"/>
        <a:ea typeface="Helvetica Neue" pitchFamily="0" charset="1"/>
        <a:cs typeface="Helvetica Neue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 pitchFamily="0" charset="1"/>
        <a:ea typeface="Helvetica Neue" pitchFamily="0" charset="1"/>
        <a:cs typeface="Helvetica Neue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 pitchFamily="0" charset="1"/>
        <a:ea typeface="Helvetica Neue" pitchFamily="0" charset="1"/>
        <a:cs typeface="Helvetica Neue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 pitchFamily="0" charset="1"/>
        <a:ea typeface="Helvetica Neue" pitchFamily="0" charset="1"/>
        <a:cs typeface="Helvetica Neue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 pitchFamily="0" charset="1"/>
        <a:ea typeface="Helvetica Neue" pitchFamily="0" charset="1"/>
        <a:cs typeface="Helvetica Neue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 pitchFamily="0" charset="1"/>
        <a:ea typeface="Helvetica Neue" pitchFamily="0" charset="1"/>
        <a:cs typeface="Helvetica Neue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 pitchFamily="0" charset="1"/>
        <a:ea typeface="Helvetica Neue" pitchFamily="0" charset="1"/>
        <a:cs typeface="Helvetica Neue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 pitchFamily="0" charset="1"/>
        <a:ea typeface="Helvetica Neue" pitchFamily="0" charset="1"/>
        <a:cs typeface="Helvetica Neue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 pitchFamily="0" charset="1"/>
        <a:ea typeface="Helvetica Neue" pitchFamily="0" charset="1"/>
        <a:cs typeface="Helvetica Neue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 pitchFamily="0" charset="1"/>
        <a:ea typeface="Helvetica Neue" pitchFamily="0" charset="1"/>
        <a:cs typeface="Helvetica Neue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 pitchFamily="0" charset="1"/>
        <a:ea typeface="Helvetica Neue" pitchFamily="0" charset="1"/>
        <a:cs typeface="Helvetica Neue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 pitchFamily="0" charset="1"/>
        <a:ea typeface="Helvetica Neue" pitchFamily="0" charset="1"/>
        <a:cs typeface="Helvetica Neue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 pitchFamily="0" charset="1"/>
        <a:ea typeface="Helvetica Neue" pitchFamily="0" charset="1"/>
        <a:cs typeface="Helvetica Neue" pitchFamily="0" charset="1"/>
      </a:majorFont>
      <a:minorFont>
        <a:latin typeface="Helvetica Neue" pitchFamily="0" charset="1"/>
        <a:ea typeface="Helvetica Neue" pitchFamily="0" charset="1"/>
        <a:cs typeface="Helvetica Neue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13641</TotalTime>
  <Application>LibreOffice/24.2.6.2$Linux_X86_64 LibreOffice_project/420$Build-2</Application>
  <AppVersion>15.0000</AppVersion>
  <Words>464</Words>
  <Paragraphs>277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2024-11-03T20:27:40Z</dcterms:modified>
  <cp:revision>112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27</vt:i4>
  </property>
  <property fmtid="{D5CDD505-2E9C-101B-9397-08002B2CF9AE}" pid="3" name="PresentationFormat">
    <vt:lpwstr>Произвольный</vt:lpwstr>
  </property>
  <property fmtid="{D5CDD505-2E9C-101B-9397-08002B2CF9AE}" pid="4" name="Slides">
    <vt:i4>53</vt:i4>
  </property>
</Properties>
</file>